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58" r:id="rId6"/>
    <p:sldId id="263" r:id="rId7"/>
    <p:sldId id="273" r:id="rId8"/>
    <p:sldId id="274" r:id="rId9"/>
    <p:sldId id="275" r:id="rId10"/>
    <p:sldId id="269" r:id="rId11"/>
    <p:sldId id="264" r:id="rId12"/>
    <p:sldId id="267" r:id="rId13"/>
    <p:sldId id="265" r:id="rId14"/>
    <p:sldId id="266" r:id="rId15"/>
    <p:sldId id="262" r:id="rId16"/>
    <p:sldId id="270" r:id="rId17"/>
    <p:sldId id="272"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12/2/2020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EE3E1-3BA0-4BCE-91CC-83BD4888E4E7}"/>
              </a:ext>
            </a:extLst>
          </p:cNvPr>
          <p:cNvSpPr>
            <a:spLocks noGrp="1"/>
          </p:cNvSpPr>
          <p:nvPr>
            <p:ph type="ctrTitle"/>
          </p:nvPr>
        </p:nvSpPr>
        <p:spPr/>
        <p:txBody>
          <a:bodyPr/>
          <a:lstStyle/>
          <a:p>
            <a:r>
              <a:rPr lang="tr-TR" dirty="0"/>
              <a:t>«OKULUM TEMİZ» Kısa tanıtım</a:t>
            </a:r>
            <a:endParaRPr lang="en-GB" dirty="0"/>
          </a:p>
        </p:txBody>
      </p:sp>
      <p:sp>
        <p:nvSpPr>
          <p:cNvPr id="3" name="Alt Başlık 2">
            <a:extLst>
              <a:ext uri="{FF2B5EF4-FFF2-40B4-BE49-F238E27FC236}">
                <a16:creationId xmlns:a16="http://schemas.microsoft.com/office/drawing/2014/main" id="{D8F72BF3-7148-44F6-A3E0-1C2553EE0A60}"/>
              </a:ext>
            </a:extLst>
          </p:cNvPr>
          <p:cNvSpPr>
            <a:spLocks noGrp="1"/>
          </p:cNvSpPr>
          <p:nvPr>
            <p:ph type="subTitle" idx="1"/>
          </p:nvPr>
        </p:nvSpPr>
        <p:spPr/>
        <p:txBody>
          <a:bodyPr/>
          <a:lstStyle/>
          <a:p>
            <a:r>
              <a:rPr lang="tr-TR" dirty="0"/>
              <a:t>PROF. DR.AZİZ SANCAR ORTAOKULU</a:t>
            </a:r>
            <a:endParaRPr lang="en-GB" dirty="0"/>
          </a:p>
        </p:txBody>
      </p:sp>
    </p:spTree>
    <p:extLst>
      <p:ext uri="{BB962C8B-B14F-4D97-AF65-F5344CB8AC3E}">
        <p14:creationId xmlns:p14="http://schemas.microsoft.com/office/powerpoint/2010/main" val="389166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E6388DA-DBD7-4599-88AF-E4FA2AFD9352}"/>
              </a:ext>
            </a:extLst>
          </p:cNvPr>
          <p:cNvSpPr txBox="1"/>
          <p:nvPr/>
        </p:nvSpPr>
        <p:spPr>
          <a:xfrm>
            <a:off x="1417983" y="336594"/>
            <a:ext cx="9329530" cy="5755422"/>
          </a:xfrm>
          <a:prstGeom prst="rect">
            <a:avLst/>
          </a:prstGeom>
          <a:noFill/>
        </p:spPr>
        <p:txBody>
          <a:bodyPr wrap="square">
            <a:spAutoFit/>
          </a:bodyPr>
          <a:lstStyle/>
          <a:p>
            <a:pPr marL="249555" rtl="0" fontAlgn="base">
              <a:spcBef>
                <a:spcPts val="0"/>
              </a:spcBef>
              <a:spcAft>
                <a:spcPts val="0"/>
              </a:spcAft>
              <a:buFont typeface="+mj-lt"/>
              <a:buAutoNum type="arabicPeriod"/>
            </a:pPr>
            <a:r>
              <a:rPr lang="en-GB" sz="1400" b="0" i="0" u="none" strike="noStrike" dirty="0" err="1">
                <a:solidFill>
                  <a:srgbClr val="000000"/>
                </a:solidFill>
                <a:effectLst/>
                <a:latin typeface="Times New Roman" panose="02020603050405020304" pitchFamily="18" charset="0"/>
              </a:rPr>
              <a:t>Salgın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durumlarında</a:t>
            </a:r>
            <a:r>
              <a:rPr lang="en-GB" sz="1400" b="0" i="0" u="none" strike="noStrike" dirty="0">
                <a:solidFill>
                  <a:srgbClr val="000000"/>
                </a:solidFill>
                <a:effectLst/>
                <a:latin typeface="Times New Roman" panose="02020603050405020304" pitchFamily="18" charset="0"/>
              </a:rPr>
              <a:t> (COVID-19 vb.) </a:t>
            </a:r>
            <a:r>
              <a:rPr lang="en-GB" sz="1400" b="0" i="0" u="none" strike="noStrike" dirty="0" err="1">
                <a:solidFill>
                  <a:srgbClr val="000000"/>
                </a:solidFill>
                <a:effectLst/>
                <a:latin typeface="Times New Roman" panose="02020603050405020304" pitchFamily="18" charset="0"/>
              </a:rPr>
              <a:t>bulaşma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riskini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artıracağından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zorunlu</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olmayan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toplu</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etkinliklerin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yapılmaz</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gerekli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olan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etkinlikler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uygun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önlemler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etkinliklerin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açık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alanda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yapılması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etkinliklerde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maske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takılması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sosyal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kurallarına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uyulması</a:t>
            </a:r>
            <a:r>
              <a:rPr lang="en-GB" sz="1400" b="0" i="0" u="none" strike="noStrike" dirty="0">
                <a:solidFill>
                  <a:srgbClr val="000000"/>
                </a:solidFill>
                <a:effectLst/>
                <a:latin typeface="Times New Roman" panose="02020603050405020304" pitchFamily="18" charset="0"/>
              </a:rPr>
              <a:t> vb.) </a:t>
            </a:r>
            <a:r>
              <a:rPr lang="en-GB" sz="1400" b="0" i="0" u="none" strike="noStrike" dirty="0" err="1">
                <a:solidFill>
                  <a:srgbClr val="000000"/>
                </a:solidFill>
                <a:effectLst/>
                <a:latin typeface="Times New Roman" panose="02020603050405020304" pitchFamily="18" charset="0"/>
              </a:rPr>
              <a:t>alınarak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kontrollü</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yapılır</a:t>
            </a:r>
            <a:r>
              <a:rPr lang="en-GB" sz="1400" b="0" i="0" u="none" strike="noStrike" dirty="0">
                <a:solidFill>
                  <a:srgbClr val="000000"/>
                </a:solidFill>
                <a:effectLst/>
                <a:latin typeface="Times New Roman" panose="02020603050405020304" pitchFamily="18" charset="0"/>
              </a:rPr>
              <a:t>.</a:t>
            </a:r>
            <a:endParaRPr lang="tr-TR" sz="1400" b="0" i="0" u="none" strike="noStrike" dirty="0">
              <a:solidFill>
                <a:srgbClr val="000000"/>
              </a:solidFill>
              <a:effectLst/>
              <a:latin typeface="Times New Roman" panose="02020603050405020304" pitchFamily="18" charset="0"/>
            </a:endParaRPr>
          </a:p>
          <a:p>
            <a:pPr marL="249555" rtl="0" fontAlgn="base">
              <a:spcBef>
                <a:spcPts val="0"/>
              </a:spcBef>
              <a:spcAft>
                <a:spcPts val="0"/>
              </a:spcAft>
              <a:buFont typeface="+mj-lt"/>
              <a:buAutoNum type="arabicPeriod"/>
            </a:pPr>
            <a:endParaRPr lang="tr-TR" sz="1400" dirty="0">
              <a:solidFill>
                <a:srgbClr val="000000"/>
              </a:solidFill>
              <a:latin typeface="Times New Roman" panose="02020603050405020304" pitchFamily="18" charset="0"/>
            </a:endParaRPr>
          </a:p>
          <a:p>
            <a:pPr marL="249555" rtl="0" fontAlgn="base">
              <a:spcBef>
                <a:spcPts val="0"/>
              </a:spcBef>
              <a:spcAft>
                <a:spcPts val="0"/>
              </a:spcAft>
              <a:buFont typeface="+mj-lt"/>
              <a:buAutoNum type="arabicPeriod"/>
            </a:pPr>
            <a:r>
              <a:rPr lang="en-GB" sz="1400" b="0" i="0" u="none" strike="noStrike" dirty="0" err="1">
                <a:solidFill>
                  <a:srgbClr val="000000"/>
                </a:solidFill>
                <a:effectLst/>
                <a:latin typeface="Times New Roman" panose="02020603050405020304" pitchFamily="18" charset="0"/>
              </a:rPr>
              <a:t>Okul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girişleri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içerisinde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uygun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yerlere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salgın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hastalık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dönemlerine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özgü</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kurallar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sosyal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maske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kullanımı</a:t>
            </a:r>
            <a:r>
              <a:rPr lang="en-GB" sz="1400" b="0" i="0" u="none" strike="noStrike" dirty="0">
                <a:solidFill>
                  <a:srgbClr val="000000"/>
                </a:solidFill>
                <a:effectLst/>
                <a:latin typeface="Times New Roman" panose="02020603050405020304" pitchFamily="18" charset="0"/>
              </a:rPr>
              <a:t>, el </a:t>
            </a:r>
            <a:r>
              <a:rPr lang="en-GB" sz="1400" b="0" i="0" u="none" strike="noStrike" dirty="0" err="1">
                <a:solidFill>
                  <a:srgbClr val="000000"/>
                </a:solidFill>
                <a:effectLst/>
                <a:latin typeface="Times New Roman" panose="02020603050405020304" pitchFamily="18" charset="0"/>
              </a:rPr>
              <a:t>temizliği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öğrencilerin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hangi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koşullarda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kuruluşa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gelmemesi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gerektiğini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açıklayan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ile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enfeksiyon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yayılmasını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önlemenin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yollarını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açıklayan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bilgilendirme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amaçlı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afişler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posterler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tabela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uyarı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işaretleri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asılmıştır</a:t>
            </a:r>
            <a:r>
              <a:rPr lang="en-GB" sz="1400" b="0" i="0" u="none" strike="noStrike" dirty="0">
                <a:solidFill>
                  <a:srgbClr val="000000"/>
                </a:solidFill>
                <a:effectLst/>
                <a:latin typeface="Times New Roman" panose="02020603050405020304" pitchFamily="18" charset="0"/>
              </a:rPr>
              <a:t>.</a:t>
            </a:r>
            <a:endParaRPr lang="tr-TR" sz="1400" b="0" i="0" u="none" strike="noStrike" dirty="0">
              <a:solidFill>
                <a:srgbClr val="000000"/>
              </a:solidFill>
              <a:effectLst/>
              <a:latin typeface="Times New Roman" panose="02020603050405020304" pitchFamily="18" charset="0"/>
            </a:endParaRPr>
          </a:p>
          <a:p>
            <a:pPr marL="249555" rtl="0" fontAlgn="base">
              <a:spcBef>
                <a:spcPts val="0"/>
              </a:spcBef>
              <a:spcAft>
                <a:spcPts val="0"/>
              </a:spcAft>
              <a:buFont typeface="+mj-lt"/>
              <a:buAutoNum type="arabicPeriod"/>
            </a:pPr>
            <a:endParaRPr lang="tr-TR" sz="1400" dirty="0">
              <a:solidFill>
                <a:srgbClr val="000000"/>
              </a:solidFill>
              <a:latin typeface="Times New Roman" panose="02020603050405020304" pitchFamily="18" charset="0"/>
            </a:endParaRPr>
          </a:p>
          <a:p>
            <a:pPr marL="249555" algn="just" rtl="0" fontAlgn="base">
              <a:spcBef>
                <a:spcPts val="0"/>
              </a:spcBef>
              <a:spcAft>
                <a:spcPts val="0"/>
              </a:spcAft>
              <a:buFont typeface="+mj-lt"/>
              <a:buAutoNum type="arabicPeriod"/>
            </a:pPr>
            <a:r>
              <a:rPr lang="en-GB" sz="1400" b="0" i="0" u="none" strike="noStrike" dirty="0" err="1">
                <a:solidFill>
                  <a:srgbClr val="000000"/>
                </a:solidFill>
                <a:effectLst/>
                <a:latin typeface="Times New Roman" panose="02020603050405020304" pitchFamily="18" charset="0"/>
              </a:rPr>
              <a:t>Öğrencilerin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bırakılması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alınması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sırasında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personel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velilerin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salgın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hastalık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dönemi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önlemlerine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sosyal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kuralları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maske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kullanımı</a:t>
            </a:r>
            <a:r>
              <a:rPr lang="en-GB" sz="1400" b="0" i="0" u="none" strike="noStrike" dirty="0">
                <a:solidFill>
                  <a:srgbClr val="000000"/>
                </a:solidFill>
                <a:effectLst/>
                <a:latin typeface="Times New Roman" panose="02020603050405020304" pitchFamily="18" charset="0"/>
              </a:rPr>
              <a:t> vb.) </a:t>
            </a:r>
            <a:r>
              <a:rPr lang="en-GB" sz="1400" b="0" i="0" u="none" strike="noStrike" dirty="0" err="1">
                <a:solidFill>
                  <a:srgbClr val="000000"/>
                </a:solidFill>
                <a:effectLst/>
                <a:latin typeface="Times New Roman" panose="02020603050405020304" pitchFamily="18" charset="0"/>
              </a:rPr>
              <a:t>uyması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gerekmektedir</a:t>
            </a:r>
            <a:r>
              <a:rPr lang="en-GB" sz="1400" b="0" i="0" u="none" strike="noStrike" dirty="0">
                <a:solidFill>
                  <a:srgbClr val="000000"/>
                </a:solidFill>
                <a:effectLst/>
                <a:latin typeface="Times New Roman" panose="02020603050405020304" pitchFamily="18" charset="0"/>
              </a:rPr>
              <a:t>.</a:t>
            </a:r>
            <a:endParaRPr lang="tr-TR" sz="1400" b="0" i="0" u="none" strike="noStrike" dirty="0">
              <a:solidFill>
                <a:srgbClr val="000000"/>
              </a:solidFill>
              <a:effectLst/>
              <a:latin typeface="Times New Roman" panose="02020603050405020304" pitchFamily="18" charset="0"/>
            </a:endParaRPr>
          </a:p>
          <a:p>
            <a:pPr marL="249555" algn="just" rtl="0" fontAlgn="base">
              <a:spcBef>
                <a:spcPts val="0"/>
              </a:spcBef>
              <a:spcAft>
                <a:spcPts val="0"/>
              </a:spcAft>
            </a:pPr>
            <a:endParaRPr lang="tr-TR" sz="1400" dirty="0">
              <a:solidFill>
                <a:srgbClr val="000000"/>
              </a:solidFill>
              <a:latin typeface="Times New Roman" panose="02020603050405020304" pitchFamily="18" charset="0"/>
            </a:endParaRPr>
          </a:p>
          <a:p>
            <a:pPr marL="249555" algn="just" rtl="0" fontAlgn="base">
              <a:spcBef>
                <a:spcPts val="0"/>
              </a:spcBef>
              <a:spcAft>
                <a:spcPts val="0"/>
              </a:spcAft>
            </a:pPr>
            <a:r>
              <a:rPr lang="tr-TR" sz="1400" dirty="0">
                <a:solidFill>
                  <a:srgbClr val="000000"/>
                </a:solidFill>
                <a:latin typeface="Times New Roman" panose="02020603050405020304" pitchFamily="18" charset="0"/>
              </a:rPr>
              <a:t>4.</a:t>
            </a:r>
            <a:r>
              <a:rPr lang="en-GB" sz="1400" b="0" i="0" u="none" strike="noStrike" dirty="0" err="1">
                <a:solidFill>
                  <a:srgbClr val="000000"/>
                </a:solidFill>
                <a:effectLst/>
                <a:latin typeface="Times New Roman" panose="02020603050405020304" pitchFamily="18" charset="0"/>
              </a:rPr>
              <a:t>Güvenlik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personelinin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salgın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hastalık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durumlarına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özgü</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kuruluşa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giriş</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yöntemine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göre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belirlenmiş</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önlemlere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fiziksel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mesafenin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korunması</a:t>
            </a:r>
            <a:r>
              <a:rPr lang="en-GB" sz="1400" b="0" i="0" u="none" strike="noStrike" dirty="0">
                <a:solidFill>
                  <a:srgbClr val="000000"/>
                </a:solidFill>
                <a:effectLst/>
                <a:latin typeface="Times New Roman" panose="02020603050405020304" pitchFamily="18" charset="0"/>
              </a:rPr>
              <a:t> vb.) </a:t>
            </a:r>
            <a:r>
              <a:rPr lang="en-GB" sz="1400" b="0" i="0" u="none" strike="noStrike" dirty="0" err="1">
                <a:solidFill>
                  <a:srgbClr val="000000"/>
                </a:solidFill>
                <a:effectLst/>
                <a:latin typeface="Times New Roman" panose="02020603050405020304" pitchFamily="18" charset="0"/>
              </a:rPr>
              <a:t>uymasına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yardımcı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olmalıyız</a:t>
            </a:r>
            <a:r>
              <a:rPr lang="en-GB" sz="1400" b="0" i="0" u="none" strike="noStrike" dirty="0">
                <a:solidFill>
                  <a:srgbClr val="000000"/>
                </a:solidFill>
                <a:effectLst/>
                <a:latin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endParaRPr>
          </a:p>
          <a:p>
            <a:pPr marL="249555" algn="just" rtl="0" fontAlgn="base">
              <a:spcBef>
                <a:spcPts val="0"/>
              </a:spcBef>
              <a:spcAft>
                <a:spcPts val="0"/>
              </a:spcAft>
            </a:pPr>
            <a:endParaRPr lang="en-GB" sz="1400" b="0" i="0" u="none" strike="noStrike" dirty="0">
              <a:solidFill>
                <a:srgbClr val="000000"/>
              </a:solidFill>
              <a:effectLst/>
              <a:latin typeface="Times New Roman" panose="02020603050405020304" pitchFamily="18" charset="0"/>
            </a:endParaRPr>
          </a:p>
          <a:p>
            <a:pPr marL="249555" algn="just" rtl="0" fontAlgn="base">
              <a:spcBef>
                <a:spcPts val="0"/>
              </a:spcBef>
              <a:spcAft>
                <a:spcPts val="0"/>
              </a:spcAft>
            </a:pPr>
            <a:r>
              <a:rPr lang="tr-TR" sz="1400" b="0" i="0" u="none" strike="noStrike" dirty="0">
                <a:solidFill>
                  <a:srgbClr val="000000"/>
                </a:solidFill>
                <a:effectLst/>
                <a:latin typeface="Times New Roman" panose="02020603050405020304" pitchFamily="18" charset="0"/>
              </a:rPr>
              <a:t>5.</a:t>
            </a:r>
            <a:r>
              <a:rPr lang="en-GB" sz="1400" b="0" i="0" u="none" strike="noStrike" dirty="0" err="1">
                <a:solidFill>
                  <a:srgbClr val="000000"/>
                </a:solidFill>
                <a:effectLst/>
                <a:latin typeface="Times New Roman" panose="02020603050405020304" pitchFamily="18" charset="0"/>
              </a:rPr>
              <a:t>Öğretmenler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odasında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Odanın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yerleşimi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fiziki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mesafeye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dikkat</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edilerek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düzenlenmiştir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Ofislerin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yerleşimi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sosyal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mesafeye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dikkat</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edilerek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düzenlenmiştir</a:t>
            </a:r>
            <a:endParaRPr lang="tr-TR" sz="1400" b="0" i="0" u="none" strike="noStrike" dirty="0">
              <a:solidFill>
                <a:srgbClr val="000000"/>
              </a:solidFill>
              <a:effectLst/>
              <a:latin typeface="Times New Roman" panose="02020603050405020304" pitchFamily="18" charset="0"/>
            </a:endParaRPr>
          </a:p>
          <a:p>
            <a:pPr marL="249555" algn="just" rtl="0" fontAlgn="base">
              <a:spcBef>
                <a:spcPts val="0"/>
              </a:spcBef>
              <a:spcAft>
                <a:spcPts val="0"/>
              </a:spcAft>
            </a:pPr>
            <a:endParaRPr lang="en-GB" sz="1400" b="0" i="0" u="none" strike="noStrike" dirty="0">
              <a:solidFill>
                <a:srgbClr val="000000"/>
              </a:solidFill>
              <a:effectLst/>
              <a:latin typeface="Times New Roman" panose="02020603050405020304" pitchFamily="18" charset="0"/>
            </a:endParaRPr>
          </a:p>
          <a:p>
            <a:pPr marL="249555" rtl="0" fontAlgn="base">
              <a:spcBef>
                <a:spcPts val="0"/>
              </a:spcBef>
              <a:spcAft>
                <a:spcPts val="0"/>
              </a:spcAft>
            </a:pPr>
            <a:r>
              <a:rPr lang="tr-TR" sz="1400" b="0" i="0" u="none" strike="noStrike" dirty="0">
                <a:solidFill>
                  <a:srgbClr val="000000"/>
                </a:solidFill>
                <a:effectLst/>
                <a:latin typeface="Times New Roman" panose="02020603050405020304" pitchFamily="18" charset="0"/>
              </a:rPr>
              <a:t>6.</a:t>
            </a:r>
            <a:r>
              <a:rPr lang="en-GB" sz="1400" b="0" i="0" u="none" strike="noStrike" dirty="0" err="1">
                <a:solidFill>
                  <a:srgbClr val="000000"/>
                </a:solidFill>
                <a:effectLst/>
                <a:latin typeface="Times New Roman" panose="02020603050405020304" pitchFamily="18" charset="0"/>
              </a:rPr>
              <a:t>Salgın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hastalık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dönemlerine</a:t>
            </a:r>
            <a:r>
              <a:rPr lang="en-GB" sz="1400" b="0" i="0" u="none" strike="noStrike" dirty="0">
                <a:solidFill>
                  <a:srgbClr val="000000"/>
                </a:solidFill>
                <a:effectLst/>
                <a:latin typeface="Times New Roman" panose="02020603050405020304" pitchFamily="18" charset="0"/>
              </a:rPr>
              <a:t> (COVID-19 vb.) </a:t>
            </a:r>
            <a:r>
              <a:rPr lang="en-GB" sz="1400" b="0" i="0" u="none" strike="noStrike" dirty="0" err="1">
                <a:solidFill>
                  <a:srgbClr val="000000"/>
                </a:solidFill>
                <a:effectLst/>
                <a:latin typeface="Times New Roman" panose="02020603050405020304" pitchFamily="18" charset="0"/>
              </a:rPr>
              <a:t>özgü</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sağlık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otoritelerince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belirlenen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bulaş</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riskini</a:t>
            </a:r>
            <a:r>
              <a:rPr lang="en-GB" sz="1400" b="0" i="0" u="none" strike="noStrike" dirty="0">
                <a:solidFill>
                  <a:srgbClr val="000000"/>
                </a:solidFill>
                <a:effectLst/>
                <a:latin typeface="Times New Roman" panose="02020603050405020304" pitchFamily="18" charset="0"/>
              </a:rPr>
              <a:t> minimum </a:t>
            </a:r>
            <a:r>
              <a:rPr lang="en-GB" sz="1400" b="0" i="0" u="none" strike="noStrike" dirty="0" err="1">
                <a:solidFill>
                  <a:srgbClr val="000000"/>
                </a:solidFill>
                <a:effectLst/>
                <a:latin typeface="Times New Roman" panose="02020603050405020304" pitchFamily="18" charset="0"/>
              </a:rPr>
              <a:t>düzeyde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tutacak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şekilde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kapasite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kullanımı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oturma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düzeni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fiziki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kurallarına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uygun</a:t>
            </a:r>
            <a:r>
              <a:rPr lang="en-GB" sz="1400" b="0" i="0" u="none" strike="noStrike" dirty="0">
                <a:solidFill>
                  <a:srgbClr val="000000"/>
                </a:solidFill>
                <a:effectLst/>
                <a:latin typeface="Times New Roman" panose="02020603050405020304" pitchFamily="18" charset="0"/>
              </a:rPr>
              <a:t> vb.) </a:t>
            </a:r>
            <a:r>
              <a:rPr lang="en-GB" sz="1400" b="0" i="0" u="none" strike="noStrike" dirty="0" err="1">
                <a:solidFill>
                  <a:srgbClr val="000000"/>
                </a:solidFill>
                <a:effectLst/>
                <a:latin typeface="Times New Roman" panose="02020603050405020304" pitchFamily="18" charset="0"/>
              </a:rPr>
              <a:t>sağlanmıştır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Sınıflarda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yüksek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sesli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aktivitelerin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yapılmayacağı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yüzyüze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eğitimin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başladığı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hafta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gerçekleştirilen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pandemide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eğitim</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sunumlarında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öğretmen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tr-TR"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öğrencilereduyurulmuştur</a:t>
            </a:r>
            <a:r>
              <a:rPr lang="en-GB" sz="1400" b="0" i="0" u="none" strike="noStrike" dirty="0">
                <a:solidFill>
                  <a:srgbClr val="000000"/>
                </a:solidFill>
                <a:effectLst/>
                <a:latin typeface="Times New Roman" panose="02020603050405020304" pitchFamily="18" charset="0"/>
              </a:rPr>
              <a:t>.</a:t>
            </a:r>
            <a:r>
              <a:rPr lang="en-GB" sz="1400" b="0" i="0" u="none" strike="noStrike" dirty="0">
                <a:solidFill>
                  <a:srgbClr val="000000"/>
                </a:solidFill>
                <a:effectLst/>
                <a:latin typeface="Calibri" panose="020F0502020204030204" pitchFamily="34" charset="0"/>
              </a:rPr>
              <a:t>                                                                                                                                                                                        </a:t>
            </a:r>
            <a:endParaRPr lang="tr-TR" sz="1400" b="0" i="0" u="none" strike="noStrike" dirty="0">
              <a:solidFill>
                <a:srgbClr val="000000"/>
              </a:solidFill>
              <a:effectLst/>
              <a:latin typeface="Calibri" panose="020F0502020204030204" pitchFamily="34" charset="0"/>
            </a:endParaRPr>
          </a:p>
          <a:p>
            <a:pPr marL="249555" rtl="0" fontAlgn="base">
              <a:spcBef>
                <a:spcPts val="0"/>
              </a:spcBef>
              <a:spcAft>
                <a:spcPts val="0"/>
              </a:spcAft>
            </a:pPr>
            <a:r>
              <a:rPr lang="tr-TR" sz="1400" b="0" i="0" u="none" strike="noStrike" dirty="0">
                <a:solidFill>
                  <a:srgbClr val="000000"/>
                </a:solidFill>
                <a:effectLst/>
                <a:latin typeface="Times New Roman" panose="02020603050405020304" pitchFamily="18" charset="0"/>
              </a:rPr>
              <a:t>7.</a:t>
            </a:r>
            <a:r>
              <a:rPr lang="en-GB" sz="1400" b="0" i="0" u="none" strike="noStrike" dirty="0" err="1">
                <a:solidFill>
                  <a:srgbClr val="000000"/>
                </a:solidFill>
                <a:effectLst/>
                <a:latin typeface="Times New Roman" panose="02020603050405020304" pitchFamily="18" charset="0"/>
              </a:rPr>
              <a:t>Toplantılarda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Islak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imza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gereken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durumlarda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evrak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sabit</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kalmalı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sırayla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sosyal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mesafe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gözetilerek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evrak</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imzalanmalıdır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Kişiler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evrakları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imzalarken</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şahsi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kalemlerini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kullanmalı</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bu</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kalemler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ortaklaşa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kullanılmamalıdır</a:t>
            </a:r>
            <a:r>
              <a:rPr lang="en-GB" sz="1400" b="0" i="0" u="none" strike="noStrike" dirty="0">
                <a:solidFill>
                  <a:srgbClr val="000000"/>
                </a:solidFill>
                <a:effectLst/>
                <a:latin typeface="Times New Roman" panose="02020603050405020304" pitchFamily="18" charset="0"/>
              </a:rPr>
              <a:t>.</a:t>
            </a:r>
            <a:endParaRPr lang="tr-TR" sz="1400" b="0" i="0" u="none" strike="noStrike" dirty="0">
              <a:solidFill>
                <a:srgbClr val="000000"/>
              </a:solidFill>
              <a:effectLst/>
              <a:latin typeface="Times New Roman" panose="02020603050405020304" pitchFamily="18" charset="0"/>
            </a:endParaRPr>
          </a:p>
          <a:p>
            <a:pPr marL="249555" rtl="0" fontAlgn="base">
              <a:spcBef>
                <a:spcPts val="0"/>
              </a:spcBef>
              <a:spcAft>
                <a:spcPts val="0"/>
              </a:spcAft>
            </a:pPr>
            <a:endParaRPr lang="en-GB" sz="1400" b="0" i="0" u="none" strike="noStrike" dirty="0">
              <a:solidFill>
                <a:srgbClr val="000000"/>
              </a:solidFill>
              <a:effectLst/>
              <a:latin typeface="Times New Roman" panose="02020603050405020304" pitchFamily="18" charset="0"/>
            </a:endParaRPr>
          </a:p>
          <a:p>
            <a:pPr marL="249555" algn="just" rtl="0" fontAlgn="base">
              <a:spcBef>
                <a:spcPts val="0"/>
              </a:spcBef>
              <a:spcAft>
                <a:spcPts val="0"/>
              </a:spcAft>
            </a:pPr>
            <a:endParaRPr lang="en-GB" dirty="0"/>
          </a:p>
        </p:txBody>
      </p:sp>
    </p:spTree>
    <p:extLst>
      <p:ext uri="{BB962C8B-B14F-4D97-AF65-F5344CB8AC3E}">
        <p14:creationId xmlns:p14="http://schemas.microsoft.com/office/powerpoint/2010/main" val="28975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78FA6A-932D-4B31-A853-2FE5D2F869CD}"/>
              </a:ext>
            </a:extLst>
          </p:cNvPr>
          <p:cNvSpPr>
            <a:spLocks noGrp="1"/>
          </p:cNvSpPr>
          <p:nvPr>
            <p:ph type="title"/>
          </p:nvPr>
        </p:nvSpPr>
        <p:spPr/>
        <p:txBody>
          <a:bodyPr/>
          <a:lstStyle/>
          <a:p>
            <a:r>
              <a:rPr lang="tr-TR" dirty="0"/>
              <a:t>KONTROL ÖNLEMLERİ HİYERARŞİSİ</a:t>
            </a:r>
            <a:endParaRPr lang="en-GB" dirty="0"/>
          </a:p>
        </p:txBody>
      </p:sp>
      <p:graphicFrame>
        <p:nvGraphicFramePr>
          <p:cNvPr id="4" name="Tablo 4">
            <a:extLst>
              <a:ext uri="{FF2B5EF4-FFF2-40B4-BE49-F238E27FC236}">
                <a16:creationId xmlns:a16="http://schemas.microsoft.com/office/drawing/2014/main" id="{1412AB8D-24E7-4B40-B040-DE945BFE9913}"/>
              </a:ext>
            </a:extLst>
          </p:cNvPr>
          <p:cNvGraphicFramePr>
            <a:graphicFrameLocks noGrp="1"/>
          </p:cNvGraphicFramePr>
          <p:nvPr>
            <p:ph idx="1"/>
            <p:extLst>
              <p:ext uri="{D42A27DB-BD31-4B8C-83A1-F6EECF244321}">
                <p14:modId xmlns:p14="http://schemas.microsoft.com/office/powerpoint/2010/main" val="4249449605"/>
              </p:ext>
            </p:extLst>
          </p:nvPr>
        </p:nvGraphicFramePr>
        <p:xfrm>
          <a:off x="4757530" y="636104"/>
          <a:ext cx="6798364" cy="6054890"/>
        </p:xfrm>
        <a:graphic>
          <a:graphicData uri="http://schemas.openxmlformats.org/drawingml/2006/table">
            <a:tbl>
              <a:tblPr firstRow="1" bandRow="1">
                <a:tableStyleId>{5C22544A-7EE6-4342-B048-85BDC9FD1C3A}</a:tableStyleId>
              </a:tblPr>
              <a:tblGrid>
                <a:gridCol w="1699591">
                  <a:extLst>
                    <a:ext uri="{9D8B030D-6E8A-4147-A177-3AD203B41FA5}">
                      <a16:colId xmlns:a16="http://schemas.microsoft.com/office/drawing/2014/main" val="124736190"/>
                    </a:ext>
                  </a:extLst>
                </a:gridCol>
                <a:gridCol w="1699591">
                  <a:extLst>
                    <a:ext uri="{9D8B030D-6E8A-4147-A177-3AD203B41FA5}">
                      <a16:colId xmlns:a16="http://schemas.microsoft.com/office/drawing/2014/main" val="149155630"/>
                    </a:ext>
                  </a:extLst>
                </a:gridCol>
                <a:gridCol w="1699591">
                  <a:extLst>
                    <a:ext uri="{9D8B030D-6E8A-4147-A177-3AD203B41FA5}">
                      <a16:colId xmlns:a16="http://schemas.microsoft.com/office/drawing/2014/main" val="3946559240"/>
                    </a:ext>
                  </a:extLst>
                </a:gridCol>
                <a:gridCol w="1699591">
                  <a:extLst>
                    <a:ext uri="{9D8B030D-6E8A-4147-A177-3AD203B41FA5}">
                      <a16:colId xmlns:a16="http://schemas.microsoft.com/office/drawing/2014/main" val="170077283"/>
                    </a:ext>
                  </a:extLst>
                </a:gridCol>
              </a:tblGrid>
              <a:tr h="381369">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90110088"/>
                  </a:ext>
                </a:extLst>
              </a:tr>
              <a:tr h="517199">
                <a:tc>
                  <a:txBody>
                    <a:bodyPr/>
                    <a:lstStyle/>
                    <a:p>
                      <a:pPr marR="21590" algn="ctr" rtl="0" fontAlgn="ctr">
                        <a:spcBef>
                          <a:spcPts val="600"/>
                        </a:spcBef>
                        <a:spcAft>
                          <a:spcPts val="600"/>
                        </a:spcAft>
                      </a:pPr>
                      <a:r>
                        <a:rPr lang="en-GB" sz="900" b="1" i="0" u="none" strike="noStrike" dirty="0">
                          <a:solidFill>
                            <a:srgbClr val="000000"/>
                          </a:solidFill>
                          <a:effectLst/>
                          <a:latin typeface="Times New Roman" panose="02020603050405020304" pitchFamily="18" charset="0"/>
                        </a:rPr>
                        <a:t>KONTROL ÖNLEMLERİ HİYERARŞİSİ KONULARI</a:t>
                      </a:r>
                      <a:endParaRPr lang="en-GB" dirty="0">
                        <a:effectLst/>
                      </a:endParaRPr>
                    </a:p>
                  </a:txBody>
                  <a:tcPr marL="73025" marR="73025" anchor="ctr"/>
                </a:tc>
                <a:tc>
                  <a:txBody>
                    <a:bodyPr/>
                    <a:lstStyle/>
                    <a:p>
                      <a:pPr marR="21590" algn="ctr" rtl="0" fontAlgn="t">
                        <a:spcBef>
                          <a:spcPts val="600"/>
                        </a:spcBef>
                        <a:spcAft>
                          <a:spcPts val="600"/>
                        </a:spcAft>
                      </a:pPr>
                      <a:r>
                        <a:rPr lang="en-GB" sz="900" b="1" i="0" u="none" strike="noStrike">
                          <a:solidFill>
                            <a:srgbClr val="000000"/>
                          </a:solidFill>
                          <a:effectLst/>
                          <a:latin typeface="Times New Roman" panose="02020603050405020304" pitchFamily="18" charset="0"/>
                        </a:rPr>
                        <a:t>NASIL YAPILACAK</a:t>
                      </a:r>
                      <a:endParaRPr lang="en-GB">
                        <a:effectLst/>
                      </a:endParaRPr>
                    </a:p>
                  </a:txBody>
                  <a:tcPr marL="73025" marR="73025"/>
                </a:tc>
                <a:tc>
                  <a:txBody>
                    <a:bodyPr/>
                    <a:lstStyle/>
                    <a:p>
                      <a:pPr marR="21590" algn="ctr" rtl="0" fontAlgn="ctr">
                        <a:spcBef>
                          <a:spcPts val="600"/>
                        </a:spcBef>
                        <a:spcAft>
                          <a:spcPts val="600"/>
                        </a:spcAft>
                      </a:pPr>
                      <a:r>
                        <a:rPr lang="en-GB" sz="900" b="1" i="0" u="none" strike="noStrike">
                          <a:solidFill>
                            <a:srgbClr val="000000"/>
                          </a:solidFill>
                          <a:effectLst/>
                          <a:latin typeface="Times New Roman" panose="02020603050405020304" pitchFamily="18" charset="0"/>
                        </a:rPr>
                        <a:t>SORUMLUSU</a:t>
                      </a:r>
                      <a:endParaRPr lang="en-GB">
                        <a:effectLst/>
                      </a:endParaRPr>
                    </a:p>
                  </a:txBody>
                  <a:tcPr marL="73025" marR="73025" anchor="ctr"/>
                </a:tc>
                <a:tc>
                  <a:txBody>
                    <a:bodyPr/>
                    <a:lstStyle/>
                    <a:p>
                      <a:pPr marR="21590" algn="ctr" rtl="0" fontAlgn="ctr">
                        <a:spcBef>
                          <a:spcPts val="600"/>
                        </a:spcBef>
                        <a:spcAft>
                          <a:spcPts val="600"/>
                        </a:spcAft>
                      </a:pPr>
                      <a:r>
                        <a:rPr lang="en-GB" sz="900" b="1" i="0" u="none" strike="noStrike">
                          <a:solidFill>
                            <a:srgbClr val="000000"/>
                          </a:solidFill>
                          <a:effectLst/>
                          <a:latin typeface="Times New Roman" panose="02020603050405020304" pitchFamily="18" charset="0"/>
                        </a:rPr>
                        <a:t>ZAMANI</a:t>
                      </a:r>
                      <a:endParaRPr lang="en-GB">
                        <a:effectLst/>
                      </a:endParaRPr>
                    </a:p>
                  </a:txBody>
                  <a:tcPr marL="73025" marR="73025" anchor="ctr"/>
                </a:tc>
                <a:extLst>
                  <a:ext uri="{0D108BD9-81ED-4DB2-BD59-A6C34878D82A}">
                    <a16:rowId xmlns:a16="http://schemas.microsoft.com/office/drawing/2014/main" val="1605732076"/>
                  </a:ext>
                </a:extLst>
              </a:tr>
              <a:tr h="1535926">
                <a:tc>
                  <a:txBody>
                    <a:bodyPr/>
                    <a:lstStyle/>
                    <a:p>
                      <a:pPr algn="just" rtl="0" fontAlgn="ctr">
                        <a:spcBef>
                          <a:spcPts val="600"/>
                        </a:spcBef>
                        <a:spcAft>
                          <a:spcPts val="600"/>
                        </a:spcAft>
                      </a:pPr>
                      <a:r>
                        <a:rPr lang="en-GB" sz="900" b="0" i="0" u="none" strike="noStrike">
                          <a:solidFill>
                            <a:srgbClr val="000000"/>
                          </a:solidFill>
                          <a:effectLst/>
                          <a:latin typeface="Times New Roman" panose="02020603050405020304" pitchFamily="18" charset="0"/>
                        </a:rPr>
                        <a:t>Semptomları (belirtileri) olan kişilerin erken saptanması</a:t>
                      </a:r>
                      <a:endParaRPr lang="en-GB">
                        <a:effectLst/>
                      </a:endParaRPr>
                    </a:p>
                  </a:txBody>
                  <a:tcPr marL="73025" marR="73025" anchor="ctr"/>
                </a:tc>
                <a:tc>
                  <a:txBody>
                    <a:bodyPr/>
                    <a:lstStyle/>
                    <a:p>
                      <a:pPr rtl="0" fontAlgn="t">
                        <a:spcBef>
                          <a:spcPts val="600"/>
                        </a:spcBef>
                        <a:spcAft>
                          <a:spcPts val="0"/>
                        </a:spcAft>
                      </a:pPr>
                      <a:r>
                        <a:rPr lang="en-GB">
                          <a:effectLst/>
                        </a:rPr>
                        <a:t> </a:t>
                      </a:r>
                    </a:p>
                    <a:p>
                      <a:pPr rtl="0" fontAlgn="t">
                        <a:spcBef>
                          <a:spcPts val="0"/>
                        </a:spcBef>
                        <a:spcAft>
                          <a:spcPts val="0"/>
                        </a:spcAft>
                      </a:pPr>
                      <a:r>
                        <a:rPr lang="en-GB" sz="900" b="0" i="0" u="none" strike="noStrike">
                          <a:solidFill>
                            <a:srgbClr val="000000"/>
                          </a:solidFill>
                          <a:effectLst/>
                          <a:latin typeface="Times New Roman" panose="02020603050405020304" pitchFamily="18" charset="0"/>
                        </a:rPr>
                        <a:t>Kuruluş girişinde temassız ateş ölçümü yapılması, gözlem, kişi beyanı</a:t>
                      </a:r>
                      <a:endParaRPr lang="en-GB">
                        <a:effectLst/>
                      </a:endParaRPr>
                    </a:p>
                    <a:p>
                      <a:pPr rtl="0" fontAlgn="t">
                        <a:spcBef>
                          <a:spcPts val="0"/>
                        </a:spcBef>
                        <a:spcAft>
                          <a:spcPts val="0"/>
                        </a:spcAft>
                      </a:pPr>
                      <a:r>
                        <a:rPr lang="en-GB" sz="900" b="0" i="0" u="none" strike="noStrike">
                          <a:solidFill>
                            <a:srgbClr val="000000"/>
                          </a:solidFill>
                          <a:effectLst/>
                          <a:latin typeface="Times New Roman" panose="02020603050405020304" pitchFamily="18" charset="0"/>
                        </a:rPr>
                        <a:t>Okul içinde </a:t>
                      </a:r>
                      <a:r>
                        <a:rPr lang="en-GB" sz="1100" b="0" i="0" u="none" strike="noStrike">
                          <a:solidFill>
                            <a:srgbClr val="000000"/>
                          </a:solidFill>
                          <a:effectLst/>
                          <a:latin typeface="Calibri" panose="020F0502020204030204" pitchFamily="34" charset="0"/>
                        </a:rPr>
                        <a:t> </a:t>
                      </a:r>
                      <a:r>
                        <a:rPr lang="en-GB" sz="900" b="0" i="0" u="none" strike="noStrike">
                          <a:solidFill>
                            <a:srgbClr val="000000"/>
                          </a:solidFill>
                          <a:effectLst/>
                          <a:latin typeface="Times New Roman" panose="02020603050405020304" pitchFamily="18" charset="0"/>
                        </a:rPr>
                        <a:t>gözlem ve revir odasında ateş ölçümü </a:t>
                      </a:r>
                      <a:endParaRPr lang="en-GB">
                        <a:effectLst/>
                      </a:endParaRPr>
                    </a:p>
                    <a:p>
                      <a:pPr rtl="0" fontAlgn="t">
                        <a:spcBef>
                          <a:spcPts val="0"/>
                        </a:spcBef>
                        <a:spcAft>
                          <a:spcPts val="600"/>
                        </a:spcAft>
                      </a:pPr>
                      <a:r>
                        <a:rPr lang="en-GB" sz="900" b="0" i="0" u="none" strike="noStrike">
                          <a:solidFill>
                            <a:srgbClr val="000000"/>
                          </a:solidFill>
                          <a:effectLst/>
                          <a:latin typeface="Times New Roman" panose="02020603050405020304" pitchFamily="18" charset="0"/>
                        </a:rPr>
                        <a:t>( revir kullanımı, ateş ölçer, devamsızlık takibi, velilerle taahhütname ile iletişim)</a:t>
                      </a:r>
                      <a:endParaRPr lang="en-GB">
                        <a:effectLst/>
                      </a:endParaRPr>
                    </a:p>
                  </a:txBody>
                  <a:tcPr marL="73025" marR="73025"/>
                </a:tc>
                <a:tc>
                  <a:txBody>
                    <a:bodyPr/>
                    <a:lstStyle/>
                    <a:p>
                      <a:pPr algn="ctr" rtl="0" fontAlgn="ctr">
                        <a:spcBef>
                          <a:spcPts val="600"/>
                        </a:spcBef>
                        <a:spcAft>
                          <a:spcPts val="0"/>
                        </a:spcAft>
                      </a:pPr>
                      <a:r>
                        <a:rPr lang="en-GB" sz="900" b="0" i="0" u="none" strike="noStrike">
                          <a:solidFill>
                            <a:srgbClr val="000000"/>
                          </a:solidFill>
                          <a:effectLst/>
                          <a:latin typeface="Times New Roman" panose="02020603050405020304" pitchFamily="18" charset="0"/>
                        </a:rPr>
                        <a:t>Girişte-Güvenlik Görevlisi</a:t>
                      </a:r>
                      <a:endParaRPr lang="en-GB">
                        <a:effectLst/>
                      </a:endParaRPr>
                    </a:p>
                    <a:p>
                      <a:pPr algn="ctr" rtl="0" fontAlgn="ctr">
                        <a:spcBef>
                          <a:spcPts val="0"/>
                        </a:spcBef>
                        <a:spcAft>
                          <a:spcPts val="600"/>
                        </a:spcAft>
                      </a:pPr>
                      <a:r>
                        <a:rPr lang="en-GB" sz="900" b="0" i="0" u="none" strike="noStrike">
                          <a:solidFill>
                            <a:srgbClr val="000000"/>
                          </a:solidFill>
                          <a:effectLst/>
                          <a:latin typeface="Times New Roman" panose="02020603050405020304" pitchFamily="18" charset="0"/>
                        </a:rPr>
                        <a:t>Okul içinde- Öncelikle Revir Odası Nöbetçi Öğretmeni olmak üzere tüm öğretmenler ve Okul İdaresi</a:t>
                      </a:r>
                      <a:endParaRPr lang="en-GB">
                        <a:effectLst/>
                      </a:endParaRPr>
                    </a:p>
                  </a:txBody>
                  <a:tcPr marL="73025" marR="73025" anchor="ctr"/>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Sürekli</a:t>
                      </a:r>
                      <a:endParaRPr lang="en-GB">
                        <a:effectLst/>
                      </a:endParaRPr>
                    </a:p>
                  </a:txBody>
                  <a:tcPr marL="73025" marR="73025" anchor="ctr"/>
                </a:tc>
                <a:extLst>
                  <a:ext uri="{0D108BD9-81ED-4DB2-BD59-A6C34878D82A}">
                    <a16:rowId xmlns:a16="http://schemas.microsoft.com/office/drawing/2014/main" val="1018781409"/>
                  </a:ext>
                </a:extLst>
              </a:tr>
              <a:tr h="799308">
                <a:tc>
                  <a:txBody>
                    <a:bodyPr/>
                    <a:lstStyle/>
                    <a:p>
                      <a:pPr rtl="0" fontAlgn="ctr">
                        <a:spcBef>
                          <a:spcPts val="600"/>
                        </a:spcBef>
                        <a:spcAft>
                          <a:spcPts val="600"/>
                        </a:spcAft>
                      </a:pPr>
                      <a:r>
                        <a:rPr lang="en-GB" sz="900" b="0" i="0" u="none" strike="noStrike">
                          <a:solidFill>
                            <a:srgbClr val="000000"/>
                          </a:solidFill>
                          <a:effectLst/>
                          <a:latin typeface="Times New Roman" panose="02020603050405020304" pitchFamily="18" charset="0"/>
                        </a:rPr>
                        <a:t>Sağlık otoritesine bildirilmesi / raporlanması</a:t>
                      </a:r>
                      <a:endParaRPr lang="en-GB">
                        <a:effectLst/>
                      </a:endParaRPr>
                    </a:p>
                  </a:txBody>
                  <a:tcPr marL="73025" marR="73025" anchor="ctr"/>
                </a:tc>
                <a:tc>
                  <a:txBody>
                    <a:bodyPr/>
                    <a:lstStyle/>
                    <a:p>
                      <a:pPr rtl="0" fontAlgn="t">
                        <a:spcBef>
                          <a:spcPts val="600"/>
                        </a:spcBef>
                        <a:spcAft>
                          <a:spcPts val="600"/>
                        </a:spcAft>
                      </a:pPr>
                      <a:r>
                        <a:rPr lang="en-GB" sz="900" b="0" i="0" u="none" strike="noStrike">
                          <a:solidFill>
                            <a:srgbClr val="000000"/>
                          </a:solidFill>
                          <a:effectLst/>
                          <a:latin typeface="Times New Roman" panose="02020603050405020304" pitchFamily="18" charset="0"/>
                        </a:rPr>
                        <a:t>İletişim Planı ve Salgına Bağlı Pozitif Teşhis Konan Öğretmen/Öğrenci Devamsızlık Formu Uygun olarak</a:t>
                      </a:r>
                      <a:endParaRPr lang="en-GB">
                        <a:effectLst/>
                      </a:endParaRPr>
                    </a:p>
                  </a:txBody>
                  <a:tcPr marL="73025" marR="73025"/>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Okul İdaresi</a:t>
                      </a:r>
                      <a:endParaRPr lang="en-GB">
                        <a:effectLst/>
                      </a:endParaRPr>
                    </a:p>
                  </a:txBody>
                  <a:tcPr marL="73025" marR="73025" anchor="ctr"/>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Belirti veya temas tespit edildiğinde</a:t>
                      </a:r>
                      <a:endParaRPr lang="en-GB">
                        <a:effectLst/>
                      </a:endParaRPr>
                    </a:p>
                  </a:txBody>
                  <a:tcPr marL="73025" marR="73025" anchor="ctr"/>
                </a:tc>
                <a:extLst>
                  <a:ext uri="{0D108BD9-81ED-4DB2-BD59-A6C34878D82A}">
                    <a16:rowId xmlns:a16="http://schemas.microsoft.com/office/drawing/2014/main" val="690078759"/>
                  </a:ext>
                </a:extLst>
              </a:tr>
              <a:tr h="1222472">
                <a:tc>
                  <a:txBody>
                    <a:bodyPr/>
                    <a:lstStyle/>
                    <a:p>
                      <a:pPr algn="just" rtl="0" fontAlgn="ctr">
                        <a:spcBef>
                          <a:spcPts val="600"/>
                        </a:spcBef>
                        <a:spcAft>
                          <a:spcPts val="600"/>
                        </a:spcAft>
                      </a:pPr>
                      <a:r>
                        <a:rPr lang="en-GB" sz="900" b="0" i="0" u="none" strike="noStrike">
                          <a:solidFill>
                            <a:srgbClr val="000000"/>
                          </a:solidFill>
                          <a:effectLst/>
                          <a:latin typeface="Times New Roman" panose="02020603050405020304" pitchFamily="18" charset="0"/>
                        </a:rPr>
                        <a:t>Kişilerin erken izolasyonunu</a:t>
                      </a:r>
                      <a:endParaRPr lang="en-GB">
                        <a:effectLst/>
                      </a:endParaRPr>
                    </a:p>
                  </a:txBody>
                  <a:tcPr marL="73025" marR="73025" anchor="ctr"/>
                </a:tc>
                <a:tc>
                  <a:txBody>
                    <a:bodyPr/>
                    <a:lstStyle/>
                    <a:p>
                      <a:pPr rtl="0" fontAlgn="t">
                        <a:spcBef>
                          <a:spcPts val="600"/>
                        </a:spcBef>
                        <a:spcAft>
                          <a:spcPts val="0"/>
                        </a:spcAft>
                      </a:pPr>
                      <a:r>
                        <a:rPr lang="en-GB" sz="900" b="0" i="0" u="none" strike="noStrike">
                          <a:solidFill>
                            <a:srgbClr val="000000"/>
                          </a:solidFill>
                          <a:effectLst/>
                          <a:latin typeface="Times New Roman" panose="02020603050405020304" pitchFamily="18" charset="0"/>
                        </a:rPr>
                        <a:t>Kişinin önceden belirlenen bölgede izole edilmesi için güvenlik görevlisi, revir sorumlusu nöbetçi öğretmen veya derste tespit edildiyse ders öğretmeni tarafından idareye bilgi verilerek</a:t>
                      </a:r>
                      <a:endParaRPr lang="en-GB">
                        <a:effectLst/>
                      </a:endParaRPr>
                    </a:p>
                    <a:p>
                      <a:pPr rtl="0" fontAlgn="t">
                        <a:spcBef>
                          <a:spcPts val="0"/>
                        </a:spcBef>
                        <a:spcAft>
                          <a:spcPts val="600"/>
                        </a:spcAft>
                      </a:pPr>
                      <a:r>
                        <a:rPr lang="en-GB" sz="900" b="0" i="0" u="none" strike="noStrike">
                          <a:solidFill>
                            <a:srgbClr val="000000"/>
                          </a:solidFill>
                          <a:effectLst/>
                          <a:latin typeface="Times New Roman" panose="02020603050405020304" pitchFamily="18" charset="0"/>
                        </a:rPr>
                        <a:t>( AS.Pr6.BBÖ.T1)</a:t>
                      </a:r>
                      <a:endParaRPr lang="en-GB">
                        <a:effectLst/>
                      </a:endParaRPr>
                    </a:p>
                  </a:txBody>
                  <a:tcPr marL="73025" marR="73025"/>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Okul İdaresi</a:t>
                      </a:r>
                      <a:endParaRPr lang="en-GB">
                        <a:effectLst/>
                      </a:endParaRPr>
                    </a:p>
                  </a:txBody>
                  <a:tcPr marL="73025" marR="73025" anchor="ctr"/>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Belirti veya temas tespit edildiğinde</a:t>
                      </a:r>
                      <a:endParaRPr lang="en-GB">
                        <a:effectLst/>
                      </a:endParaRPr>
                    </a:p>
                  </a:txBody>
                  <a:tcPr marL="73025" marR="73025" anchor="ctr"/>
                </a:tc>
                <a:extLst>
                  <a:ext uri="{0D108BD9-81ED-4DB2-BD59-A6C34878D82A}">
                    <a16:rowId xmlns:a16="http://schemas.microsoft.com/office/drawing/2014/main" val="2707019174"/>
                  </a:ext>
                </a:extLst>
              </a:tr>
              <a:tr h="517199">
                <a:tc>
                  <a:txBody>
                    <a:bodyPr/>
                    <a:lstStyle/>
                    <a:p>
                      <a:pPr rtl="0" fontAlgn="ctr">
                        <a:spcBef>
                          <a:spcPts val="600"/>
                        </a:spcBef>
                        <a:spcAft>
                          <a:spcPts val="600"/>
                        </a:spcAft>
                      </a:pPr>
                      <a:r>
                        <a:rPr lang="en-GB" sz="900" b="0" i="0" u="none" strike="noStrike">
                          <a:solidFill>
                            <a:srgbClr val="000000"/>
                          </a:solidFill>
                          <a:effectLst/>
                          <a:latin typeface="Times New Roman" panose="02020603050405020304" pitchFamily="18" charset="0"/>
                        </a:rPr>
                        <a:t>Kişilerin sağlık kuruluşuna nakledilmesi/naklinin sağlanması</a:t>
                      </a:r>
                      <a:endParaRPr lang="en-GB">
                        <a:effectLst/>
                      </a:endParaRPr>
                    </a:p>
                  </a:txBody>
                  <a:tcPr marL="73025" marR="73025" anchor="ctr"/>
                </a:tc>
                <a:tc>
                  <a:txBody>
                    <a:bodyPr/>
                    <a:lstStyle/>
                    <a:p>
                      <a:pPr rtl="0" fontAlgn="t">
                        <a:spcBef>
                          <a:spcPts val="600"/>
                        </a:spcBef>
                        <a:spcAft>
                          <a:spcPts val="0"/>
                        </a:spcAft>
                      </a:pPr>
                      <a:r>
                        <a:rPr lang="en-GB" sz="900" b="0" i="0" u="none" strike="noStrike">
                          <a:solidFill>
                            <a:srgbClr val="000000"/>
                          </a:solidFill>
                          <a:effectLst/>
                          <a:latin typeface="Times New Roman" panose="02020603050405020304" pitchFamily="18" charset="0"/>
                        </a:rPr>
                        <a:t>İletişim Planına Uygun olarak</a:t>
                      </a:r>
                      <a:endParaRPr lang="en-GB">
                        <a:effectLst/>
                      </a:endParaRPr>
                    </a:p>
                    <a:p>
                      <a:pPr rtl="0" fontAlgn="t">
                        <a:spcBef>
                          <a:spcPts val="0"/>
                        </a:spcBef>
                        <a:spcAft>
                          <a:spcPts val="600"/>
                        </a:spcAft>
                      </a:pPr>
                      <a:r>
                        <a:rPr lang="en-GB" sz="900" b="0" i="0" u="none" strike="noStrike">
                          <a:solidFill>
                            <a:srgbClr val="000000"/>
                          </a:solidFill>
                          <a:effectLst/>
                          <a:latin typeface="Times New Roman" panose="02020603050405020304" pitchFamily="18" charset="0"/>
                        </a:rPr>
                        <a:t>( AS.Pr5.SEKÖ.ADİP)</a:t>
                      </a:r>
                      <a:endParaRPr lang="en-GB">
                        <a:effectLst/>
                      </a:endParaRPr>
                    </a:p>
                  </a:txBody>
                  <a:tcPr marL="73025" marR="73025"/>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Okul İdaresi</a:t>
                      </a:r>
                      <a:endParaRPr lang="en-GB">
                        <a:effectLst/>
                      </a:endParaRPr>
                    </a:p>
                  </a:txBody>
                  <a:tcPr marL="73025" marR="73025" anchor="ctr"/>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Belirti veya temas tespit edildiğinde</a:t>
                      </a:r>
                      <a:endParaRPr lang="en-GB">
                        <a:effectLst/>
                      </a:endParaRPr>
                    </a:p>
                  </a:txBody>
                  <a:tcPr marL="73025" marR="73025" anchor="ctr"/>
                </a:tc>
                <a:extLst>
                  <a:ext uri="{0D108BD9-81ED-4DB2-BD59-A6C34878D82A}">
                    <a16:rowId xmlns:a16="http://schemas.microsoft.com/office/drawing/2014/main" val="1280742073"/>
                  </a:ext>
                </a:extLst>
              </a:tr>
              <a:tr h="1081417">
                <a:tc>
                  <a:txBody>
                    <a:bodyPr/>
                    <a:lstStyle/>
                    <a:p>
                      <a:pPr algn="just" rtl="0" fontAlgn="ctr">
                        <a:spcBef>
                          <a:spcPts val="600"/>
                        </a:spcBef>
                        <a:spcAft>
                          <a:spcPts val="600"/>
                        </a:spcAft>
                      </a:pPr>
                      <a:r>
                        <a:rPr lang="en-GB" sz="900" b="0" i="0" u="none" strike="noStrike">
                          <a:solidFill>
                            <a:srgbClr val="000000"/>
                          </a:solidFill>
                          <a:effectLst/>
                          <a:latin typeface="Times New Roman" panose="02020603050405020304" pitchFamily="18" charset="0"/>
                        </a:rPr>
                        <a:t>Doğrulanmış salgın hastalıklı (COVID-19 vb.) kişilerin iyileşmesini takiben sağlık otoritelerince belirlenen süre (COVID-19 için en az 14 gün) izolasyon sonrasında kuruluşa dönmesinin sağlanması.</a:t>
                      </a:r>
                      <a:endParaRPr lang="en-GB">
                        <a:effectLst/>
                      </a:endParaRPr>
                    </a:p>
                  </a:txBody>
                  <a:tcPr marL="73025" marR="73025" anchor="ctr"/>
                </a:tc>
                <a:tc>
                  <a:txBody>
                    <a:bodyPr/>
                    <a:lstStyle/>
                    <a:p>
                      <a:pPr rtl="0" fontAlgn="t">
                        <a:spcBef>
                          <a:spcPts val="600"/>
                        </a:spcBef>
                        <a:spcAft>
                          <a:spcPts val="600"/>
                        </a:spcAft>
                      </a:pPr>
                      <a:r>
                        <a:rPr lang="en-GB" sz="900" b="0" i="0" u="none" strike="noStrike">
                          <a:solidFill>
                            <a:srgbClr val="000000"/>
                          </a:solidFill>
                          <a:effectLst/>
                          <a:latin typeface="Times New Roman" panose="02020603050405020304" pitchFamily="18" charset="0"/>
                        </a:rPr>
                        <a:t>Yetkili sağlık kuruluşu raporuna, </a:t>
                      </a:r>
                      <a:r>
                        <a:rPr lang="en-GB" sz="900" b="0" i="0" u="none" strike="noStrike">
                          <a:solidFill>
                            <a:srgbClr val="000000"/>
                          </a:solidFill>
                          <a:effectLst/>
                          <a:latin typeface="Calibri" panose="020F0502020204030204" pitchFamily="34" charset="0"/>
                        </a:rPr>
                        <a:t> </a:t>
                      </a:r>
                      <a:r>
                        <a:rPr lang="en-GB" sz="900" b="0" i="0" u="none" strike="noStrike">
                          <a:solidFill>
                            <a:srgbClr val="000000"/>
                          </a:solidFill>
                          <a:effectLst/>
                          <a:latin typeface="Times New Roman" panose="02020603050405020304" pitchFamily="18" charset="0"/>
                        </a:rPr>
                        <a:t>Salgına Bağlı Pozitif Teşhis Konan Öğretmen/Öğrenci Devamsızlık Formuna göre</a:t>
                      </a:r>
                      <a:endParaRPr lang="en-GB">
                        <a:effectLst/>
                      </a:endParaRPr>
                    </a:p>
                  </a:txBody>
                  <a:tcPr marL="73025" marR="73025"/>
                </a:tc>
                <a:tc>
                  <a:txBody>
                    <a:bodyPr/>
                    <a:lstStyle/>
                    <a:p>
                      <a:pPr algn="ctr" rtl="0" fontAlgn="ctr">
                        <a:spcBef>
                          <a:spcPts val="600"/>
                        </a:spcBef>
                        <a:spcAft>
                          <a:spcPts val="600"/>
                        </a:spcAft>
                      </a:pPr>
                      <a:r>
                        <a:rPr lang="en-GB" sz="900" b="0" i="0" u="none" strike="noStrike">
                          <a:solidFill>
                            <a:srgbClr val="000000"/>
                          </a:solidFill>
                          <a:effectLst/>
                          <a:latin typeface="Times New Roman" panose="02020603050405020304" pitchFamily="18" charset="0"/>
                        </a:rPr>
                        <a:t>Okul İdaresi</a:t>
                      </a:r>
                      <a:endParaRPr lang="en-GB">
                        <a:effectLst/>
                      </a:endParaRPr>
                    </a:p>
                  </a:txBody>
                  <a:tcPr marL="73025" marR="73025" anchor="ctr"/>
                </a:tc>
                <a:tc>
                  <a:txBody>
                    <a:bodyPr/>
                    <a:lstStyle/>
                    <a:p>
                      <a:pPr algn="ctr" rtl="0" fontAlgn="ctr">
                        <a:spcBef>
                          <a:spcPts val="600"/>
                        </a:spcBef>
                        <a:spcAft>
                          <a:spcPts val="600"/>
                        </a:spcAft>
                      </a:pPr>
                      <a:r>
                        <a:rPr lang="en-GB" sz="900" b="0" i="0" u="none" strike="noStrike" dirty="0" err="1">
                          <a:solidFill>
                            <a:srgbClr val="000000"/>
                          </a:solidFill>
                          <a:effectLst/>
                          <a:latin typeface="Times New Roman" panose="02020603050405020304" pitchFamily="18" charset="0"/>
                        </a:rPr>
                        <a:t>İyileşme</a:t>
                      </a:r>
                      <a:r>
                        <a:rPr lang="en-GB" sz="900" b="0" i="0" u="none" strike="noStrike" dirty="0">
                          <a:solidFill>
                            <a:srgbClr val="000000"/>
                          </a:solidFill>
                          <a:effectLst/>
                          <a:latin typeface="Times New Roman" panose="02020603050405020304" pitchFamily="18" charset="0"/>
                        </a:rPr>
                        <a:t> </a:t>
                      </a:r>
                      <a:r>
                        <a:rPr lang="en-GB" sz="900" b="0" i="0" u="none" strike="noStrike" dirty="0" err="1">
                          <a:solidFill>
                            <a:srgbClr val="000000"/>
                          </a:solidFill>
                          <a:effectLst/>
                          <a:latin typeface="Times New Roman" panose="02020603050405020304" pitchFamily="18" charset="0"/>
                        </a:rPr>
                        <a:t>Sonrası</a:t>
                      </a:r>
                      <a:endParaRPr lang="en-GB" dirty="0">
                        <a:effectLst/>
                      </a:endParaRPr>
                    </a:p>
                  </a:txBody>
                  <a:tcPr marL="73025" marR="73025" anchor="ctr"/>
                </a:tc>
                <a:extLst>
                  <a:ext uri="{0D108BD9-81ED-4DB2-BD59-A6C34878D82A}">
                    <a16:rowId xmlns:a16="http://schemas.microsoft.com/office/drawing/2014/main" val="2584715474"/>
                  </a:ext>
                </a:extLst>
              </a:tr>
            </a:tbl>
          </a:graphicData>
        </a:graphic>
      </p:graphicFrame>
    </p:spTree>
    <p:extLst>
      <p:ext uri="{BB962C8B-B14F-4D97-AF65-F5344CB8AC3E}">
        <p14:creationId xmlns:p14="http://schemas.microsoft.com/office/powerpoint/2010/main" val="34920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6F8DE5-345D-46D8-A6F4-B1AA0CDDA3CA}"/>
              </a:ext>
            </a:extLst>
          </p:cNvPr>
          <p:cNvSpPr>
            <a:spLocks noGrp="1"/>
          </p:cNvSpPr>
          <p:nvPr>
            <p:ph type="title"/>
          </p:nvPr>
        </p:nvSpPr>
        <p:spPr>
          <a:xfrm>
            <a:off x="450574" y="1720026"/>
            <a:ext cx="4320207" cy="3414771"/>
          </a:xfrm>
        </p:spPr>
        <p:txBody>
          <a:bodyPr>
            <a:normAutofit/>
          </a:bodyPr>
          <a:lstStyle/>
          <a:p>
            <a:r>
              <a:rPr lang="tr-TR" sz="3200" dirty="0"/>
              <a:t>Okulum Temiz çerçevesinde öğretmen, öğrenci, personel tarafından alınan temel eğitim konuları</a:t>
            </a:r>
            <a:endParaRPr lang="en-GB" sz="3200" dirty="0"/>
          </a:p>
        </p:txBody>
      </p:sp>
      <p:graphicFrame>
        <p:nvGraphicFramePr>
          <p:cNvPr id="4" name="İçerik Yer Tutucusu 3">
            <a:extLst>
              <a:ext uri="{FF2B5EF4-FFF2-40B4-BE49-F238E27FC236}">
                <a16:creationId xmlns:a16="http://schemas.microsoft.com/office/drawing/2014/main" id="{42D986F7-ADD4-4921-9E0F-62BA9587206D}"/>
              </a:ext>
            </a:extLst>
          </p:cNvPr>
          <p:cNvGraphicFramePr>
            <a:graphicFrameLocks noGrp="1"/>
          </p:cNvGraphicFramePr>
          <p:nvPr>
            <p:ph idx="1"/>
            <p:extLst>
              <p:ext uri="{D42A27DB-BD31-4B8C-83A1-F6EECF244321}">
                <p14:modId xmlns:p14="http://schemas.microsoft.com/office/powerpoint/2010/main" val="2299381210"/>
              </p:ext>
            </p:extLst>
          </p:nvPr>
        </p:nvGraphicFramePr>
        <p:xfrm>
          <a:off x="5196681" y="1404730"/>
          <a:ext cx="6124575" cy="3730067"/>
        </p:xfrm>
        <a:graphic>
          <a:graphicData uri="http://schemas.openxmlformats.org/drawingml/2006/table">
            <a:tbl>
              <a:tblPr/>
              <a:tblGrid>
                <a:gridCol w="6124575">
                  <a:extLst>
                    <a:ext uri="{9D8B030D-6E8A-4147-A177-3AD203B41FA5}">
                      <a16:colId xmlns:a16="http://schemas.microsoft.com/office/drawing/2014/main" val="4032129206"/>
                    </a:ext>
                  </a:extLst>
                </a:gridCol>
              </a:tblGrid>
              <a:tr h="434663">
                <a:tc>
                  <a:txBody>
                    <a:bodyPr/>
                    <a:lstStyle/>
                    <a:p>
                      <a:pPr marR="21590" rtl="0" fontAlgn="ctr">
                        <a:spcBef>
                          <a:spcPts val="600"/>
                        </a:spcBef>
                        <a:spcAft>
                          <a:spcPts val="600"/>
                        </a:spcAft>
                      </a:pPr>
                      <a:r>
                        <a:rPr lang="en-GB" sz="1100" b="1" i="0" u="none" strike="noStrike">
                          <a:solidFill>
                            <a:srgbClr val="FF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EĞİTİM KONULARI</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675143042"/>
                  </a:ext>
                </a:extLst>
              </a:tr>
              <a:tr h="3295404">
                <a:tc>
                  <a:txBody>
                    <a:bodyPr/>
                    <a:lstStyle/>
                    <a:p>
                      <a:pPr marL="228600" rtl="0" fontAlgn="ctr">
                        <a:spcBef>
                          <a:spcPts val="600"/>
                        </a:spcBef>
                        <a:spcAft>
                          <a:spcPts val="0"/>
                        </a:spcAft>
                      </a:pPr>
                      <a:r>
                        <a:rPr lang="en-GB" sz="1200" b="0" i="0" u="none" strike="noStrike" dirty="0">
                          <a:solidFill>
                            <a:srgbClr val="000000"/>
                          </a:solidFill>
                          <a:effectLst/>
                          <a:latin typeface="Times New Roman" panose="02020603050405020304" pitchFamily="18" charset="0"/>
                        </a:rPr>
                        <a:t>a</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Standart</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Enfeksiyon</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Kontrol</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Önlemleri</a:t>
                      </a:r>
                      <a:r>
                        <a:rPr lang="en-GB" sz="1600" b="0" i="0" u="none" strike="noStrike" dirty="0">
                          <a:solidFill>
                            <a:srgbClr val="000000"/>
                          </a:solidFill>
                          <a:effectLst/>
                          <a:latin typeface="Times New Roman" panose="02020603050405020304" pitchFamily="18" charset="0"/>
                        </a:rPr>
                        <a:t> (SEKÖ)</a:t>
                      </a:r>
                      <a:endParaRPr lang="en-GB" sz="1600" dirty="0">
                        <a:effectLst/>
                      </a:endParaRPr>
                    </a:p>
                    <a:p>
                      <a:pPr marL="228600" rtl="0" fontAlgn="ctr">
                        <a:spcBef>
                          <a:spcPts val="0"/>
                        </a:spcBef>
                        <a:spcAft>
                          <a:spcPts val="0"/>
                        </a:spcAft>
                      </a:pPr>
                      <a:r>
                        <a:rPr lang="en-GB" sz="1600" b="0" i="0" u="none" strike="noStrike" dirty="0">
                          <a:solidFill>
                            <a:srgbClr val="000000"/>
                          </a:solidFill>
                          <a:effectLst/>
                          <a:latin typeface="Times New Roman" panose="02020603050405020304" pitchFamily="18" charset="0"/>
                        </a:rPr>
                        <a:t>b)  </a:t>
                      </a:r>
                      <a:r>
                        <a:rPr lang="en-GB" sz="1600" b="0" i="0" u="none" strike="noStrike" dirty="0" err="1">
                          <a:solidFill>
                            <a:srgbClr val="000000"/>
                          </a:solidFill>
                          <a:effectLst/>
                          <a:latin typeface="Times New Roman" panose="02020603050405020304" pitchFamily="18" charset="0"/>
                        </a:rPr>
                        <a:t>Bulaş</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Bazlı</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Önlemler</a:t>
                      </a:r>
                      <a:r>
                        <a:rPr lang="en-GB" sz="1600" b="0" i="0" u="none" strike="noStrike" dirty="0">
                          <a:solidFill>
                            <a:srgbClr val="000000"/>
                          </a:solidFill>
                          <a:effectLst/>
                          <a:latin typeface="Times New Roman" panose="02020603050405020304" pitchFamily="18" charset="0"/>
                        </a:rPr>
                        <a:t> (BBÖ)</a:t>
                      </a:r>
                      <a:endParaRPr lang="en-GB" sz="1600" dirty="0">
                        <a:effectLst/>
                      </a:endParaRPr>
                    </a:p>
                    <a:p>
                      <a:pPr marL="228600" rtl="0" fontAlgn="ctr">
                        <a:spcBef>
                          <a:spcPts val="0"/>
                        </a:spcBef>
                        <a:spcAft>
                          <a:spcPts val="0"/>
                        </a:spcAft>
                      </a:pPr>
                      <a:r>
                        <a:rPr lang="en-GB" sz="1600" b="0" i="0" u="none" strike="noStrike" dirty="0">
                          <a:solidFill>
                            <a:srgbClr val="000000"/>
                          </a:solidFill>
                          <a:effectLst/>
                          <a:latin typeface="Times New Roman" panose="02020603050405020304" pitchFamily="18" charset="0"/>
                        </a:rPr>
                        <a:t>c)  </a:t>
                      </a:r>
                      <a:r>
                        <a:rPr lang="en-GB" sz="1600" b="0" i="0" u="none" strike="noStrike" dirty="0" err="1">
                          <a:solidFill>
                            <a:srgbClr val="000000"/>
                          </a:solidFill>
                          <a:effectLst/>
                          <a:latin typeface="Times New Roman" panose="02020603050405020304" pitchFamily="18" charset="0"/>
                        </a:rPr>
                        <a:t>Salgın</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hastalıkların</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yayılımı</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hakkında</a:t>
                      </a:r>
                      <a:endParaRPr lang="en-GB" sz="1600" dirty="0">
                        <a:effectLst/>
                      </a:endParaRPr>
                    </a:p>
                    <a:p>
                      <a:pPr marL="228600" rtl="0" fontAlgn="ctr">
                        <a:spcBef>
                          <a:spcPts val="0"/>
                        </a:spcBef>
                        <a:spcAft>
                          <a:spcPts val="0"/>
                        </a:spcAft>
                      </a:pPr>
                      <a:r>
                        <a:rPr lang="en-GB" sz="1600" b="0" i="0" u="none" strike="noStrike" dirty="0">
                          <a:solidFill>
                            <a:srgbClr val="000000"/>
                          </a:solidFill>
                          <a:effectLst/>
                          <a:latin typeface="Times New Roman" panose="02020603050405020304" pitchFamily="18" charset="0"/>
                        </a:rPr>
                        <a:t>d)  </a:t>
                      </a:r>
                      <a:r>
                        <a:rPr lang="en-GB" sz="1600" b="0" i="0" u="none" strike="noStrike" dirty="0" err="1">
                          <a:solidFill>
                            <a:srgbClr val="000000"/>
                          </a:solidFill>
                          <a:effectLst/>
                          <a:latin typeface="Times New Roman" panose="02020603050405020304" pitchFamily="18" charset="0"/>
                        </a:rPr>
                        <a:t>Kişisel</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Hijyen</a:t>
                      </a:r>
                      <a:endParaRPr lang="en-GB" sz="1600" dirty="0">
                        <a:effectLst/>
                      </a:endParaRPr>
                    </a:p>
                    <a:p>
                      <a:pPr marL="228600" rtl="0" fontAlgn="ctr">
                        <a:spcBef>
                          <a:spcPts val="0"/>
                        </a:spcBef>
                        <a:spcAft>
                          <a:spcPts val="0"/>
                        </a:spcAft>
                      </a:pPr>
                      <a:r>
                        <a:rPr lang="en-GB" sz="1600" b="0" i="0" u="none" strike="noStrike" dirty="0">
                          <a:solidFill>
                            <a:srgbClr val="000000"/>
                          </a:solidFill>
                          <a:effectLst/>
                          <a:latin typeface="Times New Roman" panose="02020603050405020304" pitchFamily="18" charset="0"/>
                        </a:rPr>
                        <a:t>e)  El </a:t>
                      </a:r>
                      <a:r>
                        <a:rPr lang="en-GB" sz="1600" b="0" i="0" u="none" strike="noStrike" dirty="0" err="1">
                          <a:solidFill>
                            <a:srgbClr val="000000"/>
                          </a:solidFill>
                          <a:effectLst/>
                          <a:latin typeface="Times New Roman" panose="02020603050405020304" pitchFamily="18" charset="0"/>
                        </a:rPr>
                        <a:t>Hijyeni</a:t>
                      </a:r>
                      <a:endParaRPr lang="en-GB" sz="1600" dirty="0">
                        <a:effectLst/>
                      </a:endParaRPr>
                    </a:p>
                    <a:p>
                      <a:pPr marL="228600" rtl="0" fontAlgn="ctr">
                        <a:spcBef>
                          <a:spcPts val="0"/>
                        </a:spcBef>
                        <a:spcAft>
                          <a:spcPts val="0"/>
                        </a:spcAft>
                      </a:pPr>
                      <a:r>
                        <a:rPr lang="en-GB" sz="1600" b="0" i="0" u="none" strike="noStrike" dirty="0">
                          <a:solidFill>
                            <a:srgbClr val="000000"/>
                          </a:solidFill>
                          <a:effectLst/>
                          <a:latin typeface="Times New Roman" panose="02020603050405020304" pitchFamily="18" charset="0"/>
                        </a:rPr>
                        <a:t>f)  KKD’ </a:t>
                      </a:r>
                      <a:r>
                        <a:rPr lang="en-GB" sz="1600" b="0" i="0" u="none" strike="noStrike" dirty="0" err="1">
                          <a:solidFill>
                            <a:srgbClr val="000000"/>
                          </a:solidFill>
                          <a:effectLst/>
                          <a:latin typeface="Times New Roman" panose="02020603050405020304" pitchFamily="18" charset="0"/>
                        </a:rPr>
                        <a:t>nin</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kullanılması</a:t>
                      </a:r>
                      <a:r>
                        <a:rPr lang="en-GB" sz="1600" b="0" i="0" u="none" strike="noStrike" dirty="0">
                          <a:solidFill>
                            <a:srgbClr val="000000"/>
                          </a:solidFill>
                          <a:effectLst/>
                          <a:latin typeface="Times New Roman" panose="02020603050405020304" pitchFamily="18" charset="0"/>
                        </a:rPr>
                        <a:t>;</a:t>
                      </a:r>
                      <a:endParaRPr lang="en-GB" sz="1600" dirty="0">
                        <a:effectLst/>
                      </a:endParaRPr>
                    </a:p>
                    <a:p>
                      <a:pPr marL="228600" rtl="0" fontAlgn="base">
                        <a:spcBef>
                          <a:spcPts val="0"/>
                        </a:spcBef>
                        <a:spcAft>
                          <a:spcPts val="0"/>
                        </a:spcAft>
                        <a:buFont typeface="Arial" panose="020B0604020202020204" pitchFamily="34" charset="0"/>
                        <a:buChar char="•"/>
                      </a:pPr>
                      <a:r>
                        <a:rPr lang="en-GB" sz="1600" b="0" i="0" u="none" strike="noStrike" dirty="0">
                          <a:solidFill>
                            <a:srgbClr val="000000"/>
                          </a:solidFill>
                          <a:effectLst/>
                          <a:latin typeface="Times New Roman" panose="02020603050405020304" pitchFamily="18" charset="0"/>
                        </a:rPr>
                        <a:t>Ne zaman </a:t>
                      </a:r>
                      <a:r>
                        <a:rPr lang="en-GB" sz="1600" b="0" i="0" u="none" strike="noStrike" dirty="0" err="1">
                          <a:solidFill>
                            <a:srgbClr val="000000"/>
                          </a:solidFill>
                          <a:effectLst/>
                          <a:latin typeface="Times New Roman" panose="02020603050405020304" pitchFamily="18" charset="0"/>
                        </a:rPr>
                        <a:t>kullanılacağı</a:t>
                      </a:r>
                      <a:r>
                        <a:rPr lang="en-GB" sz="1600" b="0" i="0" u="none" strike="noStrike" dirty="0">
                          <a:solidFill>
                            <a:srgbClr val="000000"/>
                          </a:solidFill>
                          <a:effectLst/>
                          <a:latin typeface="Times New Roman" panose="02020603050405020304" pitchFamily="18" charset="0"/>
                        </a:rPr>
                        <a:t>,</a:t>
                      </a:r>
                    </a:p>
                    <a:p>
                      <a:pPr marL="228600" rtl="0" fontAlgn="base">
                        <a:spcBef>
                          <a:spcPts val="0"/>
                        </a:spcBef>
                        <a:spcAft>
                          <a:spcPts val="0"/>
                        </a:spcAft>
                        <a:buFont typeface="Arial" panose="020B0604020202020204" pitchFamily="34" charset="0"/>
                        <a:buChar char="•"/>
                      </a:pPr>
                      <a:r>
                        <a:rPr lang="en-GB" sz="1600" b="0" i="0" u="none" strike="noStrike" dirty="0" err="1">
                          <a:solidFill>
                            <a:srgbClr val="000000"/>
                          </a:solidFill>
                          <a:effectLst/>
                          <a:latin typeface="Times New Roman" panose="02020603050405020304" pitchFamily="18" charset="0"/>
                        </a:rPr>
                        <a:t>Nasıl</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kullanılacağı</a:t>
                      </a:r>
                      <a:r>
                        <a:rPr lang="en-GB" sz="1600" b="0" i="0" u="none" strike="noStrike" dirty="0">
                          <a:solidFill>
                            <a:srgbClr val="000000"/>
                          </a:solidFill>
                          <a:effectLst/>
                          <a:latin typeface="Times New Roman" panose="02020603050405020304" pitchFamily="18" charset="0"/>
                        </a:rPr>
                        <a:t>,</a:t>
                      </a:r>
                    </a:p>
                    <a:p>
                      <a:pPr marL="228600" rtl="0" fontAlgn="base">
                        <a:spcBef>
                          <a:spcPts val="0"/>
                        </a:spcBef>
                        <a:spcAft>
                          <a:spcPts val="0"/>
                        </a:spcAft>
                        <a:buFont typeface="Arial" panose="020B0604020202020204" pitchFamily="34" charset="0"/>
                        <a:buChar char="•"/>
                      </a:pPr>
                      <a:r>
                        <a:rPr lang="en-GB" sz="1600" b="0" i="0" u="none" strike="noStrike" dirty="0" err="1">
                          <a:solidFill>
                            <a:srgbClr val="000000"/>
                          </a:solidFill>
                          <a:effectLst/>
                          <a:latin typeface="Times New Roman" panose="02020603050405020304" pitchFamily="18" charset="0"/>
                        </a:rPr>
                        <a:t>Neden</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gerekli</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olduğu</a:t>
                      </a:r>
                      <a:r>
                        <a:rPr lang="en-GB" sz="1600" b="0" i="0" u="none" strike="noStrike" dirty="0">
                          <a:solidFill>
                            <a:srgbClr val="000000"/>
                          </a:solidFill>
                          <a:effectLst/>
                          <a:latin typeface="Times New Roman" panose="02020603050405020304" pitchFamily="18" charset="0"/>
                        </a:rPr>
                        <a:t>,</a:t>
                      </a:r>
                    </a:p>
                    <a:p>
                      <a:pPr marL="228600" rtl="0" fontAlgn="base">
                        <a:spcBef>
                          <a:spcPts val="0"/>
                        </a:spcBef>
                        <a:spcAft>
                          <a:spcPts val="0"/>
                        </a:spcAft>
                        <a:buFont typeface="Arial" panose="020B0604020202020204" pitchFamily="34" charset="0"/>
                        <a:buChar char="•"/>
                      </a:pPr>
                      <a:r>
                        <a:rPr lang="en-GB" sz="1600" b="0" i="0" u="none" strike="noStrike" dirty="0" err="1">
                          <a:solidFill>
                            <a:srgbClr val="000000"/>
                          </a:solidFill>
                          <a:effectLst/>
                          <a:latin typeface="Times New Roman" panose="02020603050405020304" pitchFamily="18" charset="0"/>
                        </a:rPr>
                        <a:t>Nasıl</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takılacağı</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ve</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çıkarılacağı</a:t>
                      </a:r>
                      <a:r>
                        <a:rPr lang="en-GB" sz="1600" b="0" i="0" u="none" strike="noStrike" dirty="0">
                          <a:solidFill>
                            <a:srgbClr val="000000"/>
                          </a:solidFill>
                          <a:effectLst/>
                          <a:latin typeface="Times New Roman" panose="02020603050405020304" pitchFamily="18" charset="0"/>
                        </a:rPr>
                        <a:t>,</a:t>
                      </a:r>
                    </a:p>
                    <a:p>
                      <a:pPr marL="228600" rtl="0" fontAlgn="base">
                        <a:spcBef>
                          <a:spcPts val="0"/>
                        </a:spcBef>
                        <a:spcAft>
                          <a:spcPts val="600"/>
                        </a:spcAft>
                        <a:buFont typeface="Arial" panose="020B0604020202020204" pitchFamily="34" charset="0"/>
                        <a:buChar char="•"/>
                      </a:pPr>
                      <a:r>
                        <a:rPr lang="en-GB" sz="1600" b="0" i="0" u="none" strike="noStrike" dirty="0" err="1">
                          <a:solidFill>
                            <a:srgbClr val="000000"/>
                          </a:solidFill>
                          <a:effectLst/>
                          <a:latin typeface="Times New Roman" panose="02020603050405020304" pitchFamily="18" charset="0"/>
                        </a:rPr>
                        <a:t>Nasıl</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imha</a:t>
                      </a:r>
                      <a:r>
                        <a:rPr lang="en-GB" sz="1600" b="0" i="0" u="none" strike="noStrike" dirty="0">
                          <a:solidFill>
                            <a:srgbClr val="000000"/>
                          </a:solidFill>
                          <a:effectLst/>
                          <a:latin typeface="Times New Roman" panose="02020603050405020304" pitchFamily="18" charset="0"/>
                        </a:rPr>
                        <a:t> </a:t>
                      </a:r>
                      <a:r>
                        <a:rPr lang="en-GB" sz="1600" b="0" i="0" u="none" strike="noStrike" dirty="0" err="1">
                          <a:solidFill>
                            <a:srgbClr val="000000"/>
                          </a:solidFill>
                          <a:effectLst/>
                          <a:latin typeface="Times New Roman" panose="02020603050405020304" pitchFamily="18" charset="0"/>
                        </a:rPr>
                        <a:t>edileceğini</a:t>
                      </a:r>
                      <a:endParaRPr lang="en-GB" sz="1600" b="0" i="0" u="none" strike="noStrike" dirty="0">
                        <a:solidFill>
                          <a:srgbClr val="000000"/>
                        </a:solidFill>
                        <a:effectLst/>
                        <a:latin typeface="Times New Roman" panose="02020603050405020304" pitchFamily="18" charset="0"/>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86378"/>
                  </a:ext>
                </a:extLst>
              </a:tr>
            </a:tbl>
          </a:graphicData>
        </a:graphic>
      </p:graphicFrame>
      <p:sp>
        <p:nvSpPr>
          <p:cNvPr id="5" name="Rectangle 1">
            <a:extLst>
              <a:ext uri="{FF2B5EF4-FFF2-40B4-BE49-F238E27FC236}">
                <a16:creationId xmlns:a16="http://schemas.microsoft.com/office/drawing/2014/main" id="{01E229A4-D61D-4BEE-A3B5-AE9B185FDE2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9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D9FE49-5556-4C0B-BBBE-C345F0E9DC0D}"/>
              </a:ext>
            </a:extLst>
          </p:cNvPr>
          <p:cNvSpPr>
            <a:spLocks noGrp="1"/>
          </p:cNvSpPr>
          <p:nvPr>
            <p:ph type="title"/>
          </p:nvPr>
        </p:nvSpPr>
        <p:spPr/>
        <p:txBody>
          <a:bodyPr/>
          <a:lstStyle/>
          <a:p>
            <a:r>
              <a:rPr lang="tr-TR" dirty="0"/>
              <a:t>ZİYARETÇİ/ TEDARİKÇİ BİLGİLENDİRME</a:t>
            </a:r>
            <a:endParaRPr lang="en-GB" dirty="0"/>
          </a:p>
        </p:txBody>
      </p:sp>
      <p:graphicFrame>
        <p:nvGraphicFramePr>
          <p:cNvPr id="7" name="İçerik Yer Tutucusu 6">
            <a:extLst>
              <a:ext uri="{FF2B5EF4-FFF2-40B4-BE49-F238E27FC236}">
                <a16:creationId xmlns:a16="http://schemas.microsoft.com/office/drawing/2014/main" id="{54E3BE54-38F6-4389-B45C-39F65BAEBBBF}"/>
              </a:ext>
            </a:extLst>
          </p:cNvPr>
          <p:cNvGraphicFramePr>
            <a:graphicFrameLocks noGrp="1"/>
          </p:cNvGraphicFramePr>
          <p:nvPr>
            <p:ph idx="1"/>
          </p:nvPr>
        </p:nvGraphicFramePr>
        <p:xfrm>
          <a:off x="5620544" y="1507172"/>
          <a:ext cx="5276850" cy="3840480"/>
        </p:xfrm>
        <a:graphic>
          <a:graphicData uri="http://schemas.openxmlformats.org/drawingml/2006/table">
            <a:tbl>
              <a:tblPr/>
              <a:tblGrid>
                <a:gridCol w="5276850">
                  <a:extLst>
                    <a:ext uri="{9D8B030D-6E8A-4147-A177-3AD203B41FA5}">
                      <a16:colId xmlns:a16="http://schemas.microsoft.com/office/drawing/2014/main" val="4057734764"/>
                    </a:ext>
                  </a:extLst>
                </a:gridCol>
              </a:tblGrid>
              <a:tr h="333375">
                <a:tc>
                  <a:txBody>
                    <a:bodyPr/>
                    <a:lstStyle/>
                    <a:p>
                      <a:pPr marR="21590" algn="ctr" rtl="0" fontAlgn="ctr">
                        <a:spcBef>
                          <a:spcPts val="600"/>
                        </a:spcBef>
                        <a:spcAft>
                          <a:spcPts val="600"/>
                        </a:spcAft>
                      </a:pPr>
                      <a:r>
                        <a:rPr lang="en-GB" sz="1100" b="1" i="0" u="none" strike="noStrike">
                          <a:solidFill>
                            <a:srgbClr val="000000"/>
                          </a:solidFill>
                          <a:effectLst/>
                          <a:latin typeface="Times New Roman" panose="02020603050405020304" pitchFamily="18" charset="0"/>
                        </a:rPr>
                        <a:t>BİLGİLENDİRME KONULARI</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089624804"/>
                  </a:ext>
                </a:extLst>
              </a:tr>
              <a:tr h="476885">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Çeşitli salgın hastalık semptomları (ateş, öksürük, burun akıntısı, solunum sıkıntısı, ishal vb.) gösteren ziyaretçi ve tedarikçilerin okula alınmaması ve sağlık kuruluşlarına yönlendirilmesi gerekmektedir. Ziyaretçilerin HES Kodu sorgulanır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618620"/>
                  </a:ext>
                </a:extLst>
              </a:tr>
              <a:tr h="553085">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Okul içinde mecbur kalmadıkça yüzeylere dokunmamalıdır. Dokunulduğunda el antiseptiği kullanılmalıdır.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566569"/>
                  </a:ext>
                </a:extLst>
              </a:tr>
              <a:tr h="431800">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Ziyaretçilerin ve tedarikçilerin salgın hastalık dönemi önlemlerine (sosyal mesafe kuralları, maske kullanımı vb.) uyması gereklidir.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902609"/>
                  </a:ext>
                </a:extLst>
              </a:tr>
              <a:tr h="431800">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Tüm ziyaretçiler maskeli olarak okula giriş yapmalıdır.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543543"/>
                  </a:ext>
                </a:extLst>
              </a:tr>
              <a:tr h="431800">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Tüm ziyaretçilerin ve tedarikçilerin vücut sıcaklığı ölçülmelidir. Bakanlık genelgesine uygun olarak 37.5 C ve üzeri ateşi tespit edilen ziyaretçilerin okula girişi mümkün değildir.</a:t>
                      </a:r>
                      <a:r>
                        <a:rPr lang="en-GB" sz="1100" b="0" i="0" u="none" strike="noStrike">
                          <a:solidFill>
                            <a:srgbClr val="000000"/>
                          </a:solidFill>
                          <a:effectLst/>
                          <a:latin typeface="Calibri" panose="020F0502020204030204" pitchFamily="34" charset="0"/>
                        </a:rPr>
                        <a:t> </a:t>
                      </a:r>
                      <a:r>
                        <a:rPr lang="en-GB" sz="1100" b="0" i="0" u="none" strike="noStrike">
                          <a:solidFill>
                            <a:srgbClr val="000000"/>
                          </a:solidFill>
                          <a:effectLst/>
                          <a:latin typeface="Times New Roman" panose="02020603050405020304" pitchFamily="18" charset="0"/>
                        </a:rPr>
                        <a:t>Yüksek ateş tespiti halinde, kişi sağlık kuruluşuna yönlendirilir.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974251"/>
                  </a:ext>
                </a:extLst>
              </a:tr>
              <a:tr h="469900">
                <a:tc>
                  <a:txBody>
                    <a:bodyPr/>
                    <a:lstStyle/>
                    <a:p>
                      <a:pPr algn="just" rtl="0" fontAlgn="ctr">
                        <a:spcBef>
                          <a:spcPts val="600"/>
                        </a:spcBef>
                        <a:spcAft>
                          <a:spcPts val="0"/>
                        </a:spcAft>
                      </a:pPr>
                      <a:r>
                        <a:rPr lang="en-GB" sz="1100" b="0" i="0" u="none" strike="noStrike">
                          <a:solidFill>
                            <a:srgbClr val="000000"/>
                          </a:solidFill>
                          <a:effectLst/>
                          <a:latin typeface="Times New Roman" panose="02020603050405020304" pitchFamily="18" charset="0"/>
                        </a:rPr>
                        <a:t>Ziyaretçilerin ve tedarikçilerin okul içinde mümkün olduğu kadar kısa süre kalması</a:t>
                      </a:r>
                      <a:endParaRPr lang="en-GB">
                        <a:effectLst/>
                      </a:endParaRPr>
                    </a:p>
                    <a:p>
                      <a:pPr algn="just" rtl="0" fontAlgn="ctr">
                        <a:spcBef>
                          <a:spcPts val="0"/>
                        </a:spcBef>
                        <a:spcAft>
                          <a:spcPts val="600"/>
                        </a:spcAft>
                      </a:pPr>
                      <a:r>
                        <a:rPr lang="en-GB" sz="1100" b="0" i="0" u="none" strike="noStrike">
                          <a:solidFill>
                            <a:srgbClr val="000000"/>
                          </a:solidFill>
                          <a:effectLst/>
                          <a:latin typeface="Times New Roman" panose="02020603050405020304" pitchFamily="18" charset="0"/>
                        </a:rPr>
                        <a:t>sağlanmalıdır.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79399"/>
                  </a:ext>
                </a:extLst>
              </a:tr>
              <a:tr h="431800">
                <a:tc>
                  <a:txBody>
                    <a:bodyPr/>
                    <a:lstStyle/>
                    <a:p>
                      <a:pPr algn="just" rtl="0" fontAlgn="ctr">
                        <a:spcBef>
                          <a:spcPts val="600"/>
                        </a:spcBef>
                        <a:spcAft>
                          <a:spcPts val="600"/>
                        </a:spcAft>
                      </a:pPr>
                      <a:r>
                        <a:rPr lang="en-GB" sz="1100" b="0" i="0" u="none" strike="noStrike" dirty="0" err="1">
                          <a:solidFill>
                            <a:srgbClr val="000000"/>
                          </a:solidFill>
                          <a:effectLst/>
                          <a:latin typeface="Times New Roman" panose="02020603050405020304" pitchFamily="18" charset="0"/>
                        </a:rPr>
                        <a:t>Ziyaretçi</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kartları</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temizlik</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dezenfektasyon</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programları</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doğrusunu</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dezenfekte</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edilmelidir</a:t>
                      </a:r>
                      <a:r>
                        <a:rPr lang="en-GB" sz="1100" b="0" i="0" u="none" strike="noStrike" dirty="0">
                          <a:solidFill>
                            <a:srgbClr val="000000"/>
                          </a:solidFill>
                          <a:effectLst/>
                          <a:latin typeface="Times New Roman" panose="02020603050405020304" pitchFamily="18" charset="0"/>
                        </a:rPr>
                        <a:t>.</a:t>
                      </a:r>
                      <a:endParaRPr lang="en-GB"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18198"/>
                  </a:ext>
                </a:extLst>
              </a:tr>
            </a:tbl>
          </a:graphicData>
        </a:graphic>
      </p:graphicFrame>
      <p:sp>
        <p:nvSpPr>
          <p:cNvPr id="8" name="Rectangle 2">
            <a:extLst>
              <a:ext uri="{FF2B5EF4-FFF2-40B4-BE49-F238E27FC236}">
                <a16:creationId xmlns:a16="http://schemas.microsoft.com/office/drawing/2014/main" id="{24980D1C-85C1-4E9D-9939-7FCBA31154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15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72A4F8-E332-4D86-AA98-8BEA5B9AE802}"/>
              </a:ext>
            </a:extLst>
          </p:cNvPr>
          <p:cNvSpPr>
            <a:spLocks noGrp="1"/>
          </p:cNvSpPr>
          <p:nvPr>
            <p:ph type="title"/>
          </p:nvPr>
        </p:nvSpPr>
        <p:spPr/>
        <p:txBody>
          <a:bodyPr/>
          <a:lstStyle/>
          <a:p>
            <a:r>
              <a:rPr lang="tr-TR" dirty="0"/>
              <a:t>VELİ BİLGİLENDİRME</a:t>
            </a:r>
            <a:endParaRPr lang="en-GB" dirty="0"/>
          </a:p>
        </p:txBody>
      </p:sp>
      <p:graphicFrame>
        <p:nvGraphicFramePr>
          <p:cNvPr id="4" name="İçerik Yer Tutucusu 3">
            <a:extLst>
              <a:ext uri="{FF2B5EF4-FFF2-40B4-BE49-F238E27FC236}">
                <a16:creationId xmlns:a16="http://schemas.microsoft.com/office/drawing/2014/main" id="{5D56889A-287C-471F-87EF-30DA4A2EE0DB}"/>
              </a:ext>
            </a:extLst>
          </p:cNvPr>
          <p:cNvGraphicFramePr>
            <a:graphicFrameLocks noGrp="1"/>
          </p:cNvGraphicFramePr>
          <p:nvPr>
            <p:ph idx="1"/>
            <p:extLst>
              <p:ext uri="{D42A27DB-BD31-4B8C-83A1-F6EECF244321}">
                <p14:modId xmlns:p14="http://schemas.microsoft.com/office/powerpoint/2010/main" val="3504100903"/>
              </p:ext>
            </p:extLst>
          </p:nvPr>
        </p:nvGraphicFramePr>
        <p:xfrm>
          <a:off x="5022575" y="1311963"/>
          <a:ext cx="5879582" cy="3740097"/>
        </p:xfrm>
        <a:graphic>
          <a:graphicData uri="http://schemas.openxmlformats.org/drawingml/2006/table">
            <a:tbl>
              <a:tblPr/>
              <a:tblGrid>
                <a:gridCol w="5879582">
                  <a:extLst>
                    <a:ext uri="{9D8B030D-6E8A-4147-A177-3AD203B41FA5}">
                      <a16:colId xmlns:a16="http://schemas.microsoft.com/office/drawing/2014/main" val="3414224507"/>
                    </a:ext>
                  </a:extLst>
                </a:gridCol>
              </a:tblGrid>
              <a:tr h="383731">
                <a:tc>
                  <a:txBody>
                    <a:bodyPr/>
                    <a:lstStyle/>
                    <a:p>
                      <a:pPr marR="21590" algn="ctr" rtl="0" fontAlgn="ctr">
                        <a:spcBef>
                          <a:spcPts val="600"/>
                        </a:spcBef>
                        <a:spcAft>
                          <a:spcPts val="600"/>
                        </a:spcAft>
                      </a:pPr>
                      <a:r>
                        <a:rPr lang="en-GB" sz="1100" b="1" i="0" u="none" strike="noStrike">
                          <a:solidFill>
                            <a:srgbClr val="000000"/>
                          </a:solidFill>
                          <a:effectLst/>
                          <a:latin typeface="Times New Roman" panose="02020603050405020304" pitchFamily="18" charset="0"/>
                        </a:rPr>
                        <a:t>BİLGİLENDİRME KONULARI</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37326491"/>
                  </a:ext>
                </a:extLst>
              </a:tr>
              <a:tr h="684137">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Çeşitli salgın hastalık semptomları (ateş, öksürük, burun akıntısı, solunum sıkıntısı, ishal vb.) gösteren öğrencilerin okula gönderilmemesi, okula bilgi verilmesi ve sağlık kuruluşlarına başvurulması gerekmektedir.</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167983"/>
                  </a:ext>
                </a:extLst>
              </a:tr>
              <a:tr h="684137">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Aile içerisinde salgın hastalık (COVID-19 vb.) belirtisi (ateş, öksürük, burun akıntısı, solunum sıkıntısı gibi) ya da tanısı alan, temaslısı olan kişi bulunması durumunda okula ivedilikle bilgi verilmesi ve öğrencinin okula gönderilmemesi</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043499"/>
                  </a:ext>
                </a:extLst>
              </a:tr>
              <a:tr h="497023">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Öğrencilerin bırakılması ve alınması sırasında personel ve velilerin salgın hastalık dönemi önlemlerine (sosyal mesafe kuralları, maske kullanımı vb.) uyması</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670307"/>
                  </a:ext>
                </a:extLst>
              </a:tr>
              <a:tr h="497023">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Mümkünse her gün aynı velinin öğrenciyi alması ve bırakması</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219675"/>
                  </a:ext>
                </a:extLst>
              </a:tr>
              <a:tr h="497023">
                <a:tc>
                  <a:txBody>
                    <a:bodyPr/>
                    <a:lstStyle/>
                    <a:p>
                      <a:pPr algn="just" rtl="0" fontAlgn="ctr">
                        <a:spcBef>
                          <a:spcPts val="600"/>
                        </a:spcBef>
                        <a:spcAft>
                          <a:spcPts val="600"/>
                        </a:spcAft>
                      </a:pPr>
                      <a:r>
                        <a:rPr lang="en-GB" sz="1100" b="0" i="0" u="none" strike="noStrike">
                          <a:solidFill>
                            <a:srgbClr val="000000"/>
                          </a:solidFill>
                          <a:effectLst/>
                          <a:latin typeface="Times New Roman" panose="02020603050405020304" pitchFamily="18" charset="0"/>
                        </a:rPr>
                        <a:t>Salgın hastalık dönemlerine özgü riskli gruplarda yer alan (büyükanne/büyükbaba gibi 65 yaş üstü kişiler veya altta yatan hastalığı olanlar vb.) kişilerin öğrencileri bırakıp almaması</a:t>
                      </a:r>
                      <a:endParaRPr lang="en-GB">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824456"/>
                  </a:ext>
                </a:extLst>
              </a:tr>
              <a:tr h="497023">
                <a:tc>
                  <a:txBody>
                    <a:bodyPr/>
                    <a:lstStyle/>
                    <a:p>
                      <a:pPr algn="just" rtl="0" fontAlgn="ctr">
                        <a:spcBef>
                          <a:spcPts val="600"/>
                        </a:spcBef>
                        <a:spcAft>
                          <a:spcPts val="600"/>
                        </a:spcAft>
                      </a:pPr>
                      <a:r>
                        <a:rPr lang="en-GB" sz="1100" b="0" i="0" u="none" strike="noStrike" dirty="0" err="1">
                          <a:solidFill>
                            <a:srgbClr val="000000"/>
                          </a:solidFill>
                          <a:effectLst/>
                          <a:latin typeface="Times New Roman" panose="02020603050405020304" pitchFamily="18" charset="0"/>
                        </a:rPr>
                        <a:t>Okula</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giriş</a:t>
                      </a:r>
                      <a:r>
                        <a:rPr lang="en-GB" sz="1100" b="0" i="0" u="none" strike="noStrike" dirty="0">
                          <a:solidFill>
                            <a:srgbClr val="000000"/>
                          </a:solidFill>
                          <a:effectLst/>
                          <a:latin typeface="Times New Roman" panose="02020603050405020304" pitchFamily="18" charset="0"/>
                        </a:rPr>
                        <a:t>/</a:t>
                      </a:r>
                      <a:r>
                        <a:rPr lang="en-GB" sz="1100" b="0" i="0" u="none" strike="noStrike" dirty="0" err="1">
                          <a:solidFill>
                            <a:srgbClr val="000000"/>
                          </a:solidFill>
                          <a:effectLst/>
                          <a:latin typeface="Times New Roman" panose="02020603050405020304" pitchFamily="18" charset="0"/>
                        </a:rPr>
                        <a:t>çıkış</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saatlerinde</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öğrencilerin</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veliler</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tarafından</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okul</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dışında</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teslim</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alınıp</a:t>
                      </a:r>
                      <a:r>
                        <a:rPr lang="en-GB" sz="1100" b="0" i="0" u="none" strike="noStrike" dirty="0">
                          <a:solidFill>
                            <a:srgbClr val="000000"/>
                          </a:solidFill>
                          <a:effectLst/>
                          <a:latin typeface="Times New Roman" panose="02020603050405020304" pitchFamily="18" charset="0"/>
                        </a:rPr>
                        <a:t> </a:t>
                      </a:r>
                      <a:r>
                        <a:rPr lang="en-GB" sz="1100" b="0" i="0" u="none" strike="noStrike" dirty="0" err="1">
                          <a:solidFill>
                            <a:srgbClr val="000000"/>
                          </a:solidFill>
                          <a:effectLst/>
                          <a:latin typeface="Times New Roman" panose="02020603050405020304" pitchFamily="18" charset="0"/>
                        </a:rPr>
                        <a:t>bırakılması</a:t>
                      </a:r>
                      <a:endParaRPr lang="en-GB"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824250"/>
                  </a:ext>
                </a:extLst>
              </a:tr>
            </a:tbl>
          </a:graphicData>
        </a:graphic>
      </p:graphicFrame>
      <p:sp>
        <p:nvSpPr>
          <p:cNvPr id="5" name="Rectangle 1">
            <a:extLst>
              <a:ext uri="{FF2B5EF4-FFF2-40B4-BE49-F238E27FC236}">
                <a16:creationId xmlns:a16="http://schemas.microsoft.com/office/drawing/2014/main" id="{EF795DE4-9352-42F4-8030-04B0F5FDD760}"/>
              </a:ext>
            </a:extLst>
          </p:cNvPr>
          <p:cNvSpPr>
            <a:spLocks noChangeArrowheads="1"/>
          </p:cNvSpPr>
          <p:nvPr/>
        </p:nvSpPr>
        <p:spPr bwMode="auto">
          <a:xfrm>
            <a:off x="-1368117" y="-267594"/>
            <a:ext cx="13560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4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6DB9FA-DDD0-41AA-B50E-F879F92C5363}"/>
              </a:ext>
            </a:extLst>
          </p:cNvPr>
          <p:cNvSpPr>
            <a:spLocks noGrp="1"/>
          </p:cNvSpPr>
          <p:nvPr>
            <p:ph type="title"/>
          </p:nvPr>
        </p:nvSpPr>
        <p:spPr/>
        <p:txBody>
          <a:bodyPr/>
          <a:lstStyle/>
          <a:p>
            <a:r>
              <a:rPr lang="tr-TR" dirty="0"/>
              <a:t>BBÖ NEDİR?</a:t>
            </a:r>
            <a:endParaRPr lang="en-GB" dirty="0"/>
          </a:p>
        </p:txBody>
      </p:sp>
      <p:sp>
        <p:nvSpPr>
          <p:cNvPr id="3" name="İçerik Yer Tutucusu 2">
            <a:extLst>
              <a:ext uri="{FF2B5EF4-FFF2-40B4-BE49-F238E27FC236}">
                <a16:creationId xmlns:a16="http://schemas.microsoft.com/office/drawing/2014/main" id="{E74A9EA9-3D27-4F95-A6A9-354CE6DF9643}"/>
              </a:ext>
            </a:extLst>
          </p:cNvPr>
          <p:cNvSpPr>
            <a:spLocks noGrp="1"/>
          </p:cNvSpPr>
          <p:nvPr>
            <p:ph idx="1"/>
          </p:nvPr>
        </p:nvSpPr>
        <p:spPr/>
        <p:txBody>
          <a:bodyPr/>
          <a:lstStyle/>
          <a:p>
            <a:r>
              <a:rPr lang="tr-TR" dirty="0">
                <a:solidFill>
                  <a:srgbClr val="FF0000"/>
                </a:solidFill>
              </a:rPr>
              <a:t>B</a:t>
            </a:r>
            <a:r>
              <a:rPr lang="tr-TR" dirty="0"/>
              <a:t>ulaş </a:t>
            </a:r>
            <a:r>
              <a:rPr lang="tr-TR" dirty="0">
                <a:solidFill>
                  <a:srgbClr val="FF0000"/>
                </a:solidFill>
              </a:rPr>
              <a:t>B</a:t>
            </a:r>
            <a:r>
              <a:rPr lang="tr-TR" dirty="0"/>
              <a:t>azlı </a:t>
            </a:r>
            <a:r>
              <a:rPr lang="tr-TR" dirty="0">
                <a:solidFill>
                  <a:srgbClr val="FF0000"/>
                </a:solidFill>
              </a:rPr>
              <a:t>Ö</a:t>
            </a:r>
            <a:r>
              <a:rPr lang="tr-TR" dirty="0"/>
              <a:t>nlemler: Tanı veya temaslı durum </a:t>
            </a:r>
            <a:r>
              <a:rPr lang="tr-TR" dirty="0" err="1"/>
              <a:t>sözkonusu</a:t>
            </a:r>
            <a:r>
              <a:rPr lang="tr-TR" dirty="0"/>
              <a:t> olduğunda yapılacaklar, alınacak önlemler</a:t>
            </a:r>
            <a:endParaRPr lang="en-GB" dirty="0"/>
          </a:p>
        </p:txBody>
      </p:sp>
    </p:spTree>
    <p:extLst>
      <p:ext uri="{BB962C8B-B14F-4D97-AF65-F5344CB8AC3E}">
        <p14:creationId xmlns:p14="http://schemas.microsoft.com/office/powerpoint/2010/main" val="327391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DBB3D-485E-45BC-AB79-7913234F13CC}"/>
              </a:ext>
            </a:extLst>
          </p:cNvPr>
          <p:cNvSpPr>
            <a:spLocks noGrp="1"/>
          </p:cNvSpPr>
          <p:nvPr>
            <p:ph type="title"/>
          </p:nvPr>
        </p:nvSpPr>
        <p:spPr/>
        <p:txBody>
          <a:bodyPr/>
          <a:lstStyle/>
          <a:p>
            <a:r>
              <a:rPr lang="tr-TR" dirty="0"/>
              <a:t>BBÖ PLANI</a:t>
            </a:r>
            <a:endParaRPr lang="en-GB" dirty="0"/>
          </a:p>
        </p:txBody>
      </p:sp>
      <p:graphicFrame>
        <p:nvGraphicFramePr>
          <p:cNvPr id="4" name="İçerik Yer Tutucusu 3">
            <a:extLst>
              <a:ext uri="{FF2B5EF4-FFF2-40B4-BE49-F238E27FC236}">
                <a16:creationId xmlns:a16="http://schemas.microsoft.com/office/drawing/2014/main" id="{CD6E2F83-4728-45CC-B421-1ABCA7664B08}"/>
              </a:ext>
            </a:extLst>
          </p:cNvPr>
          <p:cNvGraphicFramePr>
            <a:graphicFrameLocks noGrp="1"/>
          </p:cNvGraphicFramePr>
          <p:nvPr>
            <p:ph idx="1"/>
          </p:nvPr>
        </p:nvGraphicFramePr>
        <p:xfrm>
          <a:off x="5118100" y="1097636"/>
          <a:ext cx="6281738" cy="4659552"/>
        </p:xfrm>
        <a:graphic>
          <a:graphicData uri="http://schemas.openxmlformats.org/drawingml/2006/table">
            <a:tbl>
              <a:tblPr/>
              <a:tblGrid>
                <a:gridCol w="495755">
                  <a:extLst>
                    <a:ext uri="{9D8B030D-6E8A-4147-A177-3AD203B41FA5}">
                      <a16:colId xmlns:a16="http://schemas.microsoft.com/office/drawing/2014/main" val="3364037177"/>
                    </a:ext>
                  </a:extLst>
                </a:gridCol>
                <a:gridCol w="671878">
                  <a:extLst>
                    <a:ext uri="{9D8B030D-6E8A-4147-A177-3AD203B41FA5}">
                      <a16:colId xmlns:a16="http://schemas.microsoft.com/office/drawing/2014/main" val="873710813"/>
                    </a:ext>
                  </a:extLst>
                </a:gridCol>
                <a:gridCol w="887141">
                  <a:extLst>
                    <a:ext uri="{9D8B030D-6E8A-4147-A177-3AD203B41FA5}">
                      <a16:colId xmlns:a16="http://schemas.microsoft.com/office/drawing/2014/main" val="3966962866"/>
                    </a:ext>
                  </a:extLst>
                </a:gridCol>
                <a:gridCol w="1846035">
                  <a:extLst>
                    <a:ext uri="{9D8B030D-6E8A-4147-A177-3AD203B41FA5}">
                      <a16:colId xmlns:a16="http://schemas.microsoft.com/office/drawing/2014/main" val="2310215333"/>
                    </a:ext>
                  </a:extLst>
                </a:gridCol>
                <a:gridCol w="2380929">
                  <a:extLst>
                    <a:ext uri="{9D8B030D-6E8A-4147-A177-3AD203B41FA5}">
                      <a16:colId xmlns:a16="http://schemas.microsoft.com/office/drawing/2014/main" val="2370804178"/>
                    </a:ext>
                  </a:extLst>
                </a:gridCol>
              </a:tblGrid>
              <a:tr h="177428">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Hasta</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Ne Zaman</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Sorumlu</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Yapılacak Faaliyet</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İdare</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10246"/>
                  </a:ext>
                </a:extLst>
              </a:tr>
              <a:tr h="292235">
                <a:tc rowSpan="3">
                  <a:txBody>
                    <a:bodyPr/>
                    <a:lstStyle/>
                    <a:p>
                      <a:pPr algn="ctr" rtl="0" fontAlgn="ctr">
                        <a:spcBef>
                          <a:spcPts val="0"/>
                        </a:spcBef>
                        <a:spcAft>
                          <a:spcPts val="0"/>
                        </a:spcAft>
                      </a:pPr>
                      <a:r>
                        <a:rPr lang="en-GB" sz="800" b="0" i="0" u="none" strike="noStrike">
                          <a:solidFill>
                            <a:srgbClr val="000000"/>
                          </a:solidFill>
                          <a:effectLst/>
                          <a:latin typeface="Calibri" panose="020F0502020204030204" pitchFamily="34" charset="0"/>
                        </a:rPr>
                        <a:t>Öğrenci</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Derste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Ders Öğretmeni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414122"/>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Teneffüste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Nöbetçi Öğretmen</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12756"/>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Okula Girişte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Güvenlik  Görevlisi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Güvenli alana alınır,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122572"/>
                  </a:ext>
                </a:extLst>
              </a:tr>
              <a:tr h="177428">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Hasta</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Ne Zaman</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Haber verecek kişi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Yapılacak Faaliyet</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İdare</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043959"/>
                  </a:ext>
                </a:extLst>
              </a:tr>
              <a:tr h="292235">
                <a:tc rowSpan="3">
                  <a:txBody>
                    <a:bodyPr/>
                    <a:lstStyle/>
                    <a:p>
                      <a:pPr algn="ctr" rtl="0" fontAlgn="ctr">
                        <a:spcBef>
                          <a:spcPts val="0"/>
                        </a:spcBef>
                        <a:spcAft>
                          <a:spcPts val="0"/>
                        </a:spcAft>
                      </a:pPr>
                      <a:r>
                        <a:rPr lang="en-GB" sz="800" b="0" i="0" u="none" strike="noStrike">
                          <a:solidFill>
                            <a:srgbClr val="000000"/>
                          </a:solidFill>
                          <a:effectLst/>
                          <a:latin typeface="Calibri" panose="020F0502020204030204" pitchFamily="34" charset="0"/>
                        </a:rPr>
                        <a:t>Öğretmen</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Derste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Sınıf Bşk /Yrd</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511821"/>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Teneffüste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Nöbetçi Öğretmen</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86791"/>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Okula Girişte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Güvenlik Görevlisi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Güvenli alana alınır,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123644"/>
                  </a:ext>
                </a:extLst>
              </a:tr>
              <a:tr h="177428">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Hasta</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Ne Zaman</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Haber verecek kişi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Yapılacak Faaliyet</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İdare</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15678"/>
                  </a:ext>
                </a:extLst>
              </a:tr>
              <a:tr h="292235">
                <a:tc rowSpan="3">
                  <a:txBody>
                    <a:bodyPr/>
                    <a:lstStyle/>
                    <a:p>
                      <a:pPr algn="ctr" rtl="0" fontAlgn="ctr">
                        <a:spcBef>
                          <a:spcPts val="0"/>
                        </a:spcBef>
                        <a:spcAft>
                          <a:spcPts val="0"/>
                        </a:spcAft>
                      </a:pPr>
                      <a:r>
                        <a:rPr lang="en-GB" sz="800" b="0" i="0" u="none" strike="noStrike">
                          <a:solidFill>
                            <a:srgbClr val="000000"/>
                          </a:solidFill>
                          <a:effectLst/>
                          <a:latin typeface="Calibri" panose="020F0502020204030204" pitchFamily="34" charset="0"/>
                        </a:rPr>
                        <a:t>Personel</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Derste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 İdaresi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Okul Müdürüne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357346"/>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Teneffüste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Okul İdaresi/Nöbetçi Öğr.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Okul Müdürüne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400873"/>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Okula Girişte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Güvenlik Görevlisi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Güvenli alana alınır,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163049"/>
                  </a:ext>
                </a:extLst>
              </a:tr>
              <a:tr h="177428">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Hasta</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Ne Zaman</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GB" sz="800" b="1" i="0" u="none" strike="noStrike">
                          <a:solidFill>
                            <a:srgbClr val="000000"/>
                          </a:solidFill>
                          <a:effectLst/>
                          <a:latin typeface="Calibri" panose="020F0502020204030204" pitchFamily="34" charset="0"/>
                        </a:rPr>
                        <a:t>Haber verecek kişi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Yapılacak Faaliyet</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800" b="1" i="0" u="none" strike="noStrike">
                          <a:solidFill>
                            <a:srgbClr val="000000"/>
                          </a:solidFill>
                          <a:effectLst/>
                          <a:latin typeface="Calibri" panose="020F0502020204030204" pitchFamily="34" charset="0"/>
                        </a:rPr>
                        <a:t>İdare</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164557"/>
                  </a:ext>
                </a:extLst>
              </a:tr>
              <a:tr h="292235">
                <a:tc rowSpan="3">
                  <a:txBody>
                    <a:bodyPr/>
                    <a:lstStyle/>
                    <a:p>
                      <a:pPr algn="ctr" rtl="0" fontAlgn="ctr">
                        <a:spcBef>
                          <a:spcPts val="0"/>
                        </a:spcBef>
                        <a:spcAft>
                          <a:spcPts val="0"/>
                        </a:spcAft>
                      </a:pPr>
                      <a:r>
                        <a:rPr lang="en-GB" sz="800" b="0" i="0" u="none" strike="noStrike">
                          <a:solidFill>
                            <a:srgbClr val="000000"/>
                          </a:solidFill>
                          <a:effectLst/>
                          <a:latin typeface="Calibri" panose="020F0502020204030204" pitchFamily="34" charset="0"/>
                        </a:rPr>
                        <a:t>Ziyaretçi / Tedarikçi</a:t>
                      </a:r>
                      <a:endParaRPr lang="en-GB" sz="1200">
                        <a:effectLst/>
                      </a:endParaRPr>
                    </a:p>
                  </a:txBody>
                  <a:tcPr marL="30441" marR="30441" marT="31311" marB="31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 içinde derste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 İdaresi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Okul Müdürüne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475763"/>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 içinde Teneffüste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Okul İdaresi/Nöbetçi Öğr.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Revir odasına götürülür, Okul Müdürüne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AS.Pr5.SEKÖ.ADİP'e göre yakınına haber verilir, sağlık kuruluşu aranır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85881"/>
                  </a:ext>
                </a:extLst>
              </a:tr>
              <a:tr h="292235">
                <a:tc vMerge="1">
                  <a:txBody>
                    <a:bodyPr/>
                    <a:lstStyle/>
                    <a:p>
                      <a:endParaRPr lang="en-GB"/>
                    </a:p>
                  </a:txBody>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Okula Girişte</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 Güvenlik Görevlisi</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a:solidFill>
                            <a:srgbClr val="000000"/>
                          </a:solidFill>
                          <a:effectLst/>
                          <a:latin typeface="Calibri" panose="020F0502020204030204" pitchFamily="34" charset="0"/>
                        </a:rPr>
                        <a:t>Güvenli alana alınır, idareye haber verilir</a:t>
                      </a:r>
                      <a:endParaRPr lang="en-GB" sz="120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800" b="0" i="0" u="none" strike="noStrike" dirty="0">
                          <a:solidFill>
                            <a:srgbClr val="000000"/>
                          </a:solidFill>
                          <a:effectLst/>
                          <a:latin typeface="Calibri" panose="020F0502020204030204" pitchFamily="34" charset="0"/>
                        </a:rPr>
                        <a:t>AS.Pr5.SEKÖ.ADİP'e </a:t>
                      </a:r>
                      <a:r>
                        <a:rPr lang="en-GB" sz="800" b="0" i="0" u="none" strike="noStrike" dirty="0" err="1">
                          <a:solidFill>
                            <a:srgbClr val="000000"/>
                          </a:solidFill>
                          <a:effectLst/>
                          <a:latin typeface="Calibri" panose="020F0502020204030204" pitchFamily="34" charset="0"/>
                        </a:rPr>
                        <a:t>göre</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yakınına</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haber</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verilir</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sağlık</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kuruluşu</a:t>
                      </a:r>
                      <a:r>
                        <a:rPr lang="en-GB" sz="800" b="0" i="0" u="none" strike="noStrike" dirty="0">
                          <a:solidFill>
                            <a:srgbClr val="000000"/>
                          </a:solidFill>
                          <a:effectLst/>
                          <a:latin typeface="Calibri" panose="020F0502020204030204" pitchFamily="34" charset="0"/>
                        </a:rPr>
                        <a:t> </a:t>
                      </a:r>
                      <a:r>
                        <a:rPr lang="en-GB" sz="800" b="0" i="0" u="none" strike="noStrike" dirty="0" err="1">
                          <a:solidFill>
                            <a:srgbClr val="000000"/>
                          </a:solidFill>
                          <a:effectLst/>
                          <a:latin typeface="Calibri" panose="020F0502020204030204" pitchFamily="34" charset="0"/>
                        </a:rPr>
                        <a:t>aranır</a:t>
                      </a:r>
                      <a:endParaRPr lang="en-GB" sz="1200" dirty="0">
                        <a:effectLst/>
                      </a:endParaRPr>
                    </a:p>
                  </a:txBody>
                  <a:tcPr marL="30441" marR="30441" marT="31311" marB="31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310072"/>
                  </a:ext>
                </a:extLst>
              </a:tr>
            </a:tbl>
          </a:graphicData>
        </a:graphic>
      </p:graphicFrame>
      <p:sp>
        <p:nvSpPr>
          <p:cNvPr id="5" name="Rectangle 1">
            <a:extLst>
              <a:ext uri="{FF2B5EF4-FFF2-40B4-BE49-F238E27FC236}">
                <a16:creationId xmlns:a16="http://schemas.microsoft.com/office/drawing/2014/main" id="{54B8C184-BAE3-4AE7-BA55-1FFC33EECA5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723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F0C76-8995-4E26-88D2-4D2D5DF372E8}"/>
              </a:ext>
            </a:extLst>
          </p:cNvPr>
          <p:cNvSpPr>
            <a:spLocks noGrp="1"/>
          </p:cNvSpPr>
          <p:nvPr>
            <p:ph type="title"/>
          </p:nvPr>
        </p:nvSpPr>
        <p:spPr/>
        <p:txBody>
          <a:bodyPr>
            <a:normAutofit fontScale="90000"/>
          </a:bodyPr>
          <a:lstStyle/>
          <a:p>
            <a:r>
              <a:rPr lang="tr-TR" dirty="0"/>
              <a:t>ADİP </a:t>
            </a:r>
            <a:br>
              <a:rPr lang="tr-TR" dirty="0"/>
            </a:br>
            <a:r>
              <a:rPr lang="tr-TR" dirty="0"/>
              <a:t>ACİL DURUM İLETİŞİM PLANLAMASI</a:t>
            </a:r>
            <a:endParaRPr lang="en-GB" dirty="0"/>
          </a:p>
        </p:txBody>
      </p:sp>
      <p:sp>
        <p:nvSpPr>
          <p:cNvPr id="4" name="Rectangle 1">
            <a:extLst>
              <a:ext uri="{FF2B5EF4-FFF2-40B4-BE49-F238E27FC236}">
                <a16:creationId xmlns:a16="http://schemas.microsoft.com/office/drawing/2014/main" id="{E594274A-FB88-4313-B7E9-E4521EA5494A}"/>
              </a:ext>
            </a:extLst>
          </p:cNvPr>
          <p:cNvSpPr>
            <a:spLocks noGrp="1" noChangeArrowheads="1"/>
          </p:cNvSpPr>
          <p:nvPr>
            <p:ph idx="1"/>
          </p:nvPr>
        </p:nvSpPr>
        <p:spPr bwMode="auto">
          <a:xfrm>
            <a:off x="5118100" y="803275"/>
            <a:ext cx="6281738"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ACİL DURUM İLETİŞİM PLANLAMASI</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1- TANIMLANMAMIŞ - ÖNGÖRÜLMEMİŞ RİSK FAKTÖRÜ MEVCUTSA</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 </a:t>
            </a: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ilgili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Bulaşma</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riskini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arttıracak</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bir</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risk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faktörü</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fark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edildiğinde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 zaman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Aynı</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gün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içinde</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Kiminle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Yardımcısı</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Nasıl</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Yazılı</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olarak</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Kim:</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Riski</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farkeden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kişi</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tarafından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iletişim</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kurulmalıdır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2-BBÖ (BULAŞ BAZLI ÖNLEM) SÖZKONUSU OLDUĞUNDA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Ne </a:t>
            </a:r>
            <a:r>
              <a:rPr kumimoji="0" lang="en-US" altLang="en-US" sz="1400" b="1"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r>
              <a:rPr kumimoji="0" lang="en-US" altLang="en-US" sz="14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1"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ilgili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Covid</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semptomları</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gösteren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şüpheli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veya</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tanı</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almış</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öğretmen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öğrenci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çalışan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olduğunda</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 zaman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Derhal</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Kiminle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Okul</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Müdürü</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Nasıl</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Sözlü</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olarak</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Kim:</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Öğrenci</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&gt;</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Öğretmenine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Öğretmen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&gt;</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Yrd</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Md.Yrd</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Çalışan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Yrd</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Güvenlik</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Yrd</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3- OKUL MÜDÜRÜ-SAĞLIK KURULUŞU</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Ne </a:t>
            </a:r>
            <a:r>
              <a:rPr kumimoji="0" lang="en-US" altLang="en-US" sz="1400" b="1"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r>
              <a:rPr kumimoji="0" lang="en-US" altLang="en-US" sz="14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1"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ilgili:</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Hastalık</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semptomları</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gösteren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şüpheli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veya</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tanı</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almış</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öğretmen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öğrenci</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çalışan</a:t>
            </a:r>
            <a:r>
              <a:rPr kumimoji="0" lang="en-US" altLang="en-US" sz="14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sng" strike="noStrike" cap="none" normalizeH="0" baseline="0" dirty="0" err="1">
                <a:ln>
                  <a:noFill/>
                </a:ln>
                <a:solidFill>
                  <a:srgbClr val="000000"/>
                </a:solidFill>
                <a:effectLst/>
                <a:latin typeface="Calibri" panose="020F0502020204030204" pitchFamily="34" charset="0"/>
                <a:cs typeface="Calibri" panose="020F0502020204030204" pitchFamily="34" charset="0"/>
              </a:rPr>
              <a:t>olduğunda</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 zaman: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Bilgi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kendisine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ulaşır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ulaşmaz</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Kiminle:</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Sağlık</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kuruluşu</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ve</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yakınları</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Nasıl:</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Telefonla</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Kim:</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Okul</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Müdürü</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tarafından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iletişim</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kurulmalıdır</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291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C5AC2-8990-4D34-A432-4552DF9AB3E6}"/>
              </a:ext>
            </a:extLst>
          </p:cNvPr>
          <p:cNvSpPr>
            <a:spLocks noGrp="1"/>
          </p:cNvSpPr>
          <p:nvPr>
            <p:ph type="title"/>
          </p:nvPr>
        </p:nvSpPr>
        <p:spPr/>
        <p:txBody>
          <a:bodyPr/>
          <a:lstStyle/>
          <a:p>
            <a:r>
              <a:rPr lang="en-GB" sz="1800" b="1" i="0" u="none" strike="noStrike" dirty="0">
                <a:solidFill>
                  <a:srgbClr val="000000"/>
                </a:solidFill>
                <a:effectLst/>
                <a:latin typeface="Times New Roman" panose="02020603050405020304" pitchFamily="18" charset="0"/>
              </a:rPr>
              <a:t>HİJYEN, ENFEKSİYON ÖNLEME VE KONTROL EYLEM PLAN</a:t>
            </a:r>
            <a:endParaRPr lang="en-GB" dirty="0"/>
          </a:p>
        </p:txBody>
      </p:sp>
      <p:sp>
        <p:nvSpPr>
          <p:cNvPr id="5" name="Rectangle 1">
            <a:extLst>
              <a:ext uri="{FF2B5EF4-FFF2-40B4-BE49-F238E27FC236}">
                <a16:creationId xmlns:a16="http://schemas.microsoft.com/office/drawing/2014/main" id="{4D719D7C-E8F9-4AFF-BA45-EDEE820A00A6}"/>
              </a:ext>
            </a:extLst>
          </p:cNvPr>
          <p:cNvSpPr>
            <a:spLocks noChangeArrowheads="1"/>
          </p:cNvSpPr>
          <p:nvPr/>
        </p:nvSpPr>
        <p:spPr bwMode="auto">
          <a:xfrm>
            <a:off x="0" y="-233065"/>
            <a:ext cx="336938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o 10">
            <a:extLst>
              <a:ext uri="{FF2B5EF4-FFF2-40B4-BE49-F238E27FC236}">
                <a16:creationId xmlns:a16="http://schemas.microsoft.com/office/drawing/2014/main" id="{5C883C7E-C7FD-4408-9D82-6215FA22C988}"/>
              </a:ext>
            </a:extLst>
          </p:cNvPr>
          <p:cNvGraphicFramePr>
            <a:graphicFrameLocks noGrp="1"/>
          </p:cNvGraphicFramePr>
          <p:nvPr>
            <p:ph idx="1"/>
            <p:extLst>
              <p:ext uri="{D42A27DB-BD31-4B8C-83A1-F6EECF244321}">
                <p14:modId xmlns:p14="http://schemas.microsoft.com/office/powerpoint/2010/main" val="971818657"/>
              </p:ext>
            </p:extLst>
          </p:nvPr>
        </p:nvGraphicFramePr>
        <p:xfrm>
          <a:off x="5021633" y="0"/>
          <a:ext cx="6281736" cy="29311600"/>
        </p:xfrm>
        <a:graphic>
          <a:graphicData uri="http://schemas.openxmlformats.org/drawingml/2006/table">
            <a:tbl>
              <a:tblPr firstRow="1" bandRow="1">
                <a:tableStyleId>{5C22544A-7EE6-4342-B048-85BDC9FD1C3A}</a:tableStyleId>
              </a:tblPr>
              <a:tblGrid>
                <a:gridCol w="1570434">
                  <a:extLst>
                    <a:ext uri="{9D8B030D-6E8A-4147-A177-3AD203B41FA5}">
                      <a16:colId xmlns:a16="http://schemas.microsoft.com/office/drawing/2014/main" val="2182526091"/>
                    </a:ext>
                  </a:extLst>
                </a:gridCol>
                <a:gridCol w="1570434">
                  <a:extLst>
                    <a:ext uri="{9D8B030D-6E8A-4147-A177-3AD203B41FA5}">
                      <a16:colId xmlns:a16="http://schemas.microsoft.com/office/drawing/2014/main" val="2699165629"/>
                    </a:ext>
                  </a:extLst>
                </a:gridCol>
                <a:gridCol w="1570434">
                  <a:extLst>
                    <a:ext uri="{9D8B030D-6E8A-4147-A177-3AD203B41FA5}">
                      <a16:colId xmlns:a16="http://schemas.microsoft.com/office/drawing/2014/main" val="730830417"/>
                    </a:ext>
                  </a:extLst>
                </a:gridCol>
                <a:gridCol w="1570434">
                  <a:extLst>
                    <a:ext uri="{9D8B030D-6E8A-4147-A177-3AD203B41FA5}">
                      <a16:colId xmlns:a16="http://schemas.microsoft.com/office/drawing/2014/main" val="685525185"/>
                    </a:ext>
                  </a:extLst>
                </a:gridCol>
              </a:tblGrid>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21268376"/>
                  </a:ext>
                </a:extLst>
              </a:tr>
              <a:tr h="370840">
                <a:tc>
                  <a:txBody>
                    <a:bodyPr/>
                    <a:lstStyle/>
                    <a:p>
                      <a:pPr algn="ctr" rtl="0" fontAlgn="ctr">
                        <a:spcBef>
                          <a:spcPts val="0"/>
                        </a:spcBef>
                        <a:spcAft>
                          <a:spcPts val="0"/>
                        </a:spcAft>
                      </a:pPr>
                      <a:r>
                        <a:rPr lang="en-GB" sz="1100" b="1" i="0" u="none" strike="noStrike" dirty="0" err="1">
                          <a:solidFill>
                            <a:srgbClr val="000000"/>
                          </a:solidFill>
                          <a:effectLst/>
                          <a:latin typeface="Times New Roman" panose="02020603050405020304" pitchFamily="18" charset="0"/>
                        </a:rPr>
                        <a:t>Yapılacak</a:t>
                      </a:r>
                      <a:r>
                        <a:rPr lang="en-GB" sz="1100" b="1" i="0" u="none" strike="noStrike" dirty="0">
                          <a:solidFill>
                            <a:srgbClr val="000000"/>
                          </a:solidFill>
                          <a:effectLst/>
                          <a:latin typeface="Times New Roman" panose="02020603050405020304" pitchFamily="18" charset="0"/>
                        </a:rPr>
                        <a:t> </a:t>
                      </a:r>
                      <a:r>
                        <a:rPr lang="en-GB" sz="1100" b="1" i="0" u="none" strike="noStrike" dirty="0" err="1">
                          <a:solidFill>
                            <a:srgbClr val="000000"/>
                          </a:solidFill>
                          <a:effectLst/>
                          <a:latin typeface="Times New Roman" panose="02020603050405020304" pitchFamily="18" charset="0"/>
                        </a:rPr>
                        <a:t>İşlem</a:t>
                      </a:r>
                      <a:endParaRPr lang="en-GB" dirty="0">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Uygulama Periyodu</a:t>
                      </a:r>
                      <a:endParaRPr lang="en-GB">
                        <a:effectLst/>
                      </a:endParaRPr>
                    </a:p>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Zamanı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Sorumlusu</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Belge</a:t>
                      </a:r>
                      <a:endParaRPr lang="en-GB">
                        <a:effectLst/>
                      </a:endParaRPr>
                    </a:p>
                  </a:txBody>
                  <a:tcPr marL="44450" marR="44450" anchor="ctr"/>
                </a:tc>
                <a:extLst>
                  <a:ext uri="{0D108BD9-81ED-4DB2-BD59-A6C34878D82A}">
                    <a16:rowId xmlns:a16="http://schemas.microsoft.com/office/drawing/2014/main" val="368438245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Salgın döneminde Acil durumlarla başa çıkmak için göreve hazır eğitilmiş kişi görevlendirilmesi ve iletişim planının oluşturulması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rtl="0" fontAlgn="ctr">
                        <a:spcBef>
                          <a:spcPts val="0"/>
                        </a:spcBef>
                        <a:spcAft>
                          <a:spcPts val="0"/>
                        </a:spcAft>
                      </a:pPr>
                      <a:r>
                        <a:rPr lang="en-GB" sz="1100" b="1" i="0" u="none" strike="noStrike">
                          <a:solidFill>
                            <a:srgbClr val="000000"/>
                          </a:solidFill>
                          <a:effectLst/>
                          <a:latin typeface="Times New Roman" panose="02020603050405020304" pitchFamily="18" charset="0"/>
                        </a:rPr>
                        <a:t> Acil Durum Srm</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Planı,</a:t>
                      </a:r>
                      <a:br>
                        <a:rPr lang="en-GB" sz="1100" b="0" i="0" u="none" strike="noStrike">
                          <a:solidFill>
                            <a:srgbClr val="000000"/>
                          </a:solidFill>
                          <a:effectLst/>
                          <a:latin typeface="Times New Roman" panose="02020603050405020304" pitchFamily="18" charset="0"/>
                        </a:rPr>
                      </a:br>
                      <a:r>
                        <a:rPr lang="en-GB" sz="1100" b="0" i="0" u="none" strike="noStrike">
                          <a:solidFill>
                            <a:srgbClr val="000000"/>
                          </a:solidFill>
                          <a:effectLst/>
                          <a:latin typeface="Times New Roman" panose="02020603050405020304" pitchFamily="18" charset="0"/>
                        </a:rPr>
                        <a:t>İletişim Planı</a:t>
                      </a:r>
                      <a:endParaRPr lang="en-GB">
                        <a:effectLst/>
                      </a:endParaRPr>
                    </a:p>
                  </a:txBody>
                  <a:tcPr marL="44450" marR="44450" anchor="ctr"/>
                </a:tc>
                <a:extLst>
                  <a:ext uri="{0D108BD9-81ED-4DB2-BD59-A6C34878D82A}">
                    <a16:rowId xmlns:a16="http://schemas.microsoft.com/office/drawing/2014/main" val="113980185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Salgın dönemlerine yönelik Acil Durum Harekât tarzının belirlenmesi ve ilan edilmesi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rtl="0" fontAlgn="ctr">
                        <a:spcBef>
                          <a:spcPts val="0"/>
                        </a:spcBef>
                        <a:spcAft>
                          <a:spcPts val="0"/>
                        </a:spcAft>
                      </a:pPr>
                      <a:r>
                        <a:rPr lang="en-GB" sz="1100" b="1" i="0" u="none" strike="noStrike" dirty="0">
                          <a:solidFill>
                            <a:srgbClr val="000000"/>
                          </a:solidFill>
                          <a:effectLst/>
                          <a:latin typeface="Times New Roman" panose="02020603050405020304" pitchFamily="18" charset="0"/>
                        </a:rPr>
                        <a:t> </a:t>
                      </a:r>
                      <a:r>
                        <a:rPr lang="en-GB" sz="1100" b="1" i="0" u="none" strike="noStrike" dirty="0" err="1">
                          <a:solidFill>
                            <a:srgbClr val="000000"/>
                          </a:solidFill>
                          <a:effectLst/>
                          <a:latin typeface="Times New Roman" panose="02020603050405020304" pitchFamily="18" charset="0"/>
                        </a:rPr>
                        <a:t>Okul</a:t>
                      </a:r>
                      <a:r>
                        <a:rPr lang="en-GB" sz="1100" b="1" i="0" u="none" strike="noStrike" dirty="0">
                          <a:solidFill>
                            <a:srgbClr val="000000"/>
                          </a:solidFill>
                          <a:effectLst/>
                          <a:latin typeface="Times New Roman" panose="02020603050405020304" pitchFamily="18" charset="0"/>
                        </a:rPr>
                        <a:t> </a:t>
                      </a:r>
                      <a:r>
                        <a:rPr lang="en-GB" sz="1100" b="1" i="0" u="none" strike="noStrike" dirty="0" err="1">
                          <a:solidFill>
                            <a:srgbClr val="000000"/>
                          </a:solidFill>
                          <a:effectLst/>
                          <a:latin typeface="Times New Roman" panose="02020603050405020304" pitchFamily="18" charset="0"/>
                        </a:rPr>
                        <a:t>İdaresi</a:t>
                      </a:r>
                      <a:endParaRPr lang="en-GB" dirty="0">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BBÖ Planı</a:t>
                      </a:r>
                      <a:endParaRPr lang="en-GB">
                        <a:effectLst/>
                      </a:endParaRPr>
                    </a:p>
                  </a:txBody>
                  <a:tcPr marL="44450" marR="44450" anchor="ctr"/>
                </a:tc>
                <a:extLst>
                  <a:ext uri="{0D108BD9-81ED-4DB2-BD59-A6C34878D82A}">
                    <a16:rowId xmlns:a16="http://schemas.microsoft.com/office/drawing/2014/main" val="1800294358"/>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Dersliklerin MEB tarafından belirtilen en az kapasiteye göre  (sınavlarda 20 kişilik olduğu için aksi belirtilinceye kadar 20 kişilik) şekilde düzenlenmesi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MEB Yönerge</a:t>
                      </a:r>
                      <a:endParaRPr lang="en-GB">
                        <a:effectLst/>
                      </a:endParaRPr>
                    </a:p>
                  </a:txBody>
                  <a:tcPr marL="44450" marR="44450" anchor="ctr"/>
                </a:tc>
                <a:extLst>
                  <a:ext uri="{0D108BD9-81ED-4DB2-BD59-A6C34878D82A}">
                    <a16:rowId xmlns:a16="http://schemas.microsoft.com/office/drawing/2014/main" val="4071240389"/>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Toplu Kullanım alanlarının kişileri arası sosyal mesafe en az 1 metre olacak şekilde düzenlenmesi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UBD1</a:t>
                      </a:r>
                      <a:endParaRPr lang="en-GB">
                        <a:effectLst/>
                      </a:endParaRPr>
                    </a:p>
                  </a:txBody>
                  <a:tcPr marL="44450" marR="44450" anchor="ctr"/>
                </a:tc>
                <a:extLst>
                  <a:ext uri="{0D108BD9-81ED-4DB2-BD59-A6C34878D82A}">
                    <a16:rowId xmlns:a16="http://schemas.microsoft.com/office/drawing/2014/main" val="63666040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Bütün çalışan ve öğrencilerin kılavuzda belirtilen standartlara uygun maske kullanımının sağlanması, maskesi olmayanlar için maske bulundurulması,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UBD2A</a:t>
                      </a:r>
                      <a:endParaRPr lang="en-GB">
                        <a:effectLst/>
                      </a:endParaRPr>
                    </a:p>
                  </a:txBody>
                  <a:tcPr marL="44450" marR="44450" anchor="ctr"/>
                </a:tc>
                <a:extLst>
                  <a:ext uri="{0D108BD9-81ED-4DB2-BD59-A6C34878D82A}">
                    <a16:rowId xmlns:a16="http://schemas.microsoft.com/office/drawing/2014/main" val="1253625674"/>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ve Güvenlik görevlilerine işlerine uygun KKD (maske, siperlik, eldiven ve önlük) verilmesi ve kullanımının sağlanması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KKD Teslim Tutanağı</a:t>
                      </a:r>
                      <a:endParaRPr lang="en-GB">
                        <a:effectLst/>
                      </a:endParaRPr>
                    </a:p>
                  </a:txBody>
                  <a:tcPr marL="44450" marR="44450" anchor="ctr"/>
                </a:tc>
                <a:extLst>
                  <a:ext uri="{0D108BD9-81ED-4DB2-BD59-A6C34878D82A}">
                    <a16:rowId xmlns:a16="http://schemas.microsoft.com/office/drawing/2014/main" val="147074573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Ortak kullanılan su sebili, kahve, çay vb. içecek makineleri ve otomatların kullanımının engellenmesi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UBD1</a:t>
                      </a:r>
                      <a:endParaRPr lang="en-GB">
                        <a:effectLst/>
                      </a:endParaRPr>
                    </a:p>
                  </a:txBody>
                  <a:tcPr marL="44450" marR="44450" anchor="ctr"/>
                </a:tc>
                <a:extLst>
                  <a:ext uri="{0D108BD9-81ED-4DB2-BD59-A6C34878D82A}">
                    <a16:rowId xmlns:a16="http://schemas.microsoft.com/office/drawing/2014/main" val="1324290907"/>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Ortak kullanılan fotokopi, bilgisayar vb. ekipmanların dezenfekte edilmesi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Sık Sık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2978367750"/>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Lavabo ve tuvaletlerin temizlenmesi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planına uygun olarak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2344946500"/>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Lavabo ve tuvaletlerin dezenfekte edilmesi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planına uygun olarak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3708076388"/>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Derslikler ile diğer ortak kullanım alanlarının dezenfekte edilmesi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planına uygun olarak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239943575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Sınıflara, koridorlara, giriş ve çıkışa yakın alanlara özel grupların erişilebilirliği de dikkate alınarak el antiseptikleri yerleştirilmesi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Kaynak Kontrol Formu</a:t>
                      </a:r>
                      <a:endParaRPr lang="en-GB">
                        <a:effectLst/>
                      </a:endParaRPr>
                    </a:p>
                  </a:txBody>
                  <a:tcPr marL="44450" marR="44450" anchor="ctr"/>
                </a:tc>
                <a:extLst>
                  <a:ext uri="{0D108BD9-81ED-4DB2-BD59-A6C34878D82A}">
                    <a16:rowId xmlns:a16="http://schemas.microsoft.com/office/drawing/2014/main" val="4253274862"/>
                  </a:ext>
                </a:extLst>
              </a:tr>
              <a:tr h="370840">
                <a:tc>
                  <a:txBody>
                    <a:bodyPr/>
                    <a:lstStyle/>
                    <a:p>
                      <a:pPr rtl="0" fontAlgn="ctr">
                        <a:spcBef>
                          <a:spcPts val="0"/>
                        </a:spcBef>
                        <a:spcAft>
                          <a:spcPts val="0"/>
                        </a:spcAft>
                      </a:pPr>
                      <a:r>
                        <a:rPr lang="es-ES" sz="1100" b="0" i="0" u="none" strike="noStrike">
                          <a:solidFill>
                            <a:srgbClr val="000000"/>
                          </a:solidFill>
                          <a:effectLst/>
                          <a:latin typeface="Times New Roman" panose="02020603050405020304" pitchFamily="18" charset="0"/>
                        </a:rPr>
                        <a:t>El antiseptiğinin bulunduğu alanların kontrol edilmesi,</a:t>
                      </a:r>
                      <a:endParaRPr lang="es-ES">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En az haftada bir</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Dispenser Kontrol Formu</a:t>
                      </a:r>
                      <a:endParaRPr lang="en-GB">
                        <a:effectLst/>
                      </a:endParaRPr>
                    </a:p>
                  </a:txBody>
                  <a:tcPr marL="44450" marR="44450" anchor="ctr"/>
                </a:tc>
                <a:extLst>
                  <a:ext uri="{0D108BD9-81ED-4DB2-BD59-A6C34878D82A}">
                    <a16:rowId xmlns:a16="http://schemas.microsoft.com/office/drawing/2014/main" val="359093332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Çalışan ve öğrencilere yönelik Salgın hastalık farkındalığı, korunma önlemleri, KKD kullanımı ile uygun kişisel temizlik eğitimlerinin verilmesi</a:t>
                      </a:r>
                      <a:endParaRPr lang="en-GB">
                        <a:effectLst/>
                      </a:endParaRPr>
                    </a:p>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Maske değiştirilmesi gerektiğinde girişte Güvenlik Görevlisi’nden, okul içinde Okul İdaresi’nden yedek maske temin edilebilir.</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başında ve gerekli hallerde</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AS.Pr5.SEKÖ.EF1</a:t>
                      </a:r>
                      <a:endParaRPr lang="en-GB">
                        <a:effectLst/>
                      </a:endParaRPr>
                    </a:p>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AS.Pr5.SEKÖ.EF2</a:t>
                      </a:r>
                      <a:endParaRPr lang="en-GB">
                        <a:effectLst/>
                      </a:endParaRPr>
                    </a:p>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AS.Pr5.SEKÖ.EF3</a:t>
                      </a:r>
                      <a:endParaRPr lang="en-GB">
                        <a:effectLst/>
                      </a:endParaRPr>
                    </a:p>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AS.Pr5.SEKÖ.EP</a:t>
                      </a:r>
                      <a:endParaRPr lang="en-GB">
                        <a:effectLst/>
                      </a:endParaRPr>
                    </a:p>
                  </a:txBody>
                  <a:tcPr marL="44450" marR="44450" anchor="ctr"/>
                </a:tc>
                <a:extLst>
                  <a:ext uri="{0D108BD9-81ED-4DB2-BD59-A6C34878D82A}">
                    <a16:rowId xmlns:a16="http://schemas.microsoft.com/office/drawing/2014/main" val="127725774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Lavabo yakınlarına el yıkama adımlarını açıklayan posterler asılması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UBD1</a:t>
                      </a:r>
                      <a:endParaRPr lang="en-GB">
                        <a:effectLst/>
                      </a:endParaRPr>
                    </a:p>
                  </a:txBody>
                  <a:tcPr marL="44450" marR="44450" anchor="ctr"/>
                </a:tc>
                <a:extLst>
                  <a:ext uri="{0D108BD9-81ED-4DB2-BD59-A6C34878D82A}">
                    <a16:rowId xmlns:a16="http://schemas.microsoft.com/office/drawing/2014/main" val="1208190208"/>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Kullanılan KKD lerin usulüne uygun bertarafı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Atık Yönetimi</a:t>
                      </a:r>
                      <a:endParaRPr lang="en-GB">
                        <a:effectLst/>
                      </a:endParaRPr>
                    </a:p>
                  </a:txBody>
                  <a:tcPr marL="44450" marR="44450" anchor="ctr"/>
                </a:tc>
                <a:extLst>
                  <a:ext uri="{0D108BD9-81ED-4DB2-BD59-A6C34878D82A}">
                    <a16:rowId xmlns:a16="http://schemas.microsoft.com/office/drawing/2014/main" val="201128339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Sık dokunulan kapı kolları, merdiven korkulukları, elektrik düğmeleri gibi yüzeylerin temizliği ve dezenfeksiyonunun yapılması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Sık Sık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1891608501"/>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Kurumdaki bütün çöp kovalarının kapaklı-pedallı çöp kovaları ile değiştirilmesi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Atık Yönetimi</a:t>
                      </a:r>
                      <a:endParaRPr lang="en-GB">
                        <a:effectLst/>
                      </a:endParaRPr>
                    </a:p>
                  </a:txBody>
                  <a:tcPr marL="44450" marR="44450" anchor="ctr"/>
                </a:tc>
                <a:extLst>
                  <a:ext uri="{0D108BD9-81ED-4DB2-BD59-A6C34878D82A}">
                    <a16:rowId xmlns:a16="http://schemas.microsoft.com/office/drawing/2014/main" val="3703535497"/>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Maske, eldiven vb. KKD atıklarının ayrı çöp kovalarına atılmasının sağlanması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Atık Yönetimi</a:t>
                      </a:r>
                      <a:endParaRPr lang="en-GB">
                        <a:effectLst/>
                      </a:endParaRPr>
                    </a:p>
                  </a:txBody>
                  <a:tcPr marL="44450" marR="44450" anchor="ctr"/>
                </a:tc>
                <a:extLst>
                  <a:ext uri="{0D108BD9-81ED-4DB2-BD59-A6C34878D82A}">
                    <a16:rowId xmlns:a16="http://schemas.microsoft.com/office/drawing/2014/main" val="39496728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Derslik ve diğer oda ve ortak kullanım alanlarının havalandırılması </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Sık Sık</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Temizlik Personeli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379909040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Tuvaletlere sıvı sabun, tek kullanımlık kağıt havlu ve tuvalet kağıdı konulması, hava ile kurutma cihazlarının çalıştırılmaması</a:t>
                      </a:r>
                      <a:endParaRPr lang="en-GB">
                        <a:effectLst/>
                      </a:endParaRPr>
                    </a:p>
                    <a:p>
                      <a:pPr fontAlgn="ctr"/>
                      <a:br>
                        <a:rPr lang="en-GB">
                          <a:effectLst/>
                        </a:rPr>
                      </a:br>
                      <a:br>
                        <a:rPr lang="en-GB">
                          <a:effectLst/>
                        </a:rPr>
                      </a:br>
                      <a:br>
                        <a:rPr lang="en-GB">
                          <a:effectLst/>
                        </a:rPr>
                      </a:b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Eğitim Öğretim faaliyeti başlamadan önce ve gerektiğinde</a:t>
                      </a:r>
                      <a:endParaRPr lang="en-GB">
                        <a:effectLst/>
                      </a:endParaRPr>
                    </a:p>
                  </a:txBody>
                  <a:tcPr marL="44450" marR="44450" anchor="ctr"/>
                </a:tc>
                <a:tc>
                  <a:txBody>
                    <a:bodyPr/>
                    <a:lstStyle/>
                    <a:p>
                      <a:pPr algn="ctr" rtl="0" fontAlgn="ctr">
                        <a:spcBef>
                          <a:spcPts val="0"/>
                        </a:spcBef>
                        <a:spcAft>
                          <a:spcPts val="0"/>
                        </a:spcAft>
                      </a:pPr>
                      <a:br>
                        <a:rPr lang="en-GB">
                          <a:effectLst/>
                        </a:rPr>
                      </a:br>
                      <a:br>
                        <a:rPr lang="en-GB">
                          <a:effectLst/>
                        </a:rPr>
                      </a:br>
                      <a:br>
                        <a:rPr lang="en-GB">
                          <a:effectLst/>
                        </a:rPr>
                      </a:br>
                      <a:r>
                        <a:rPr lang="en-GB" sz="1100" b="1" i="0" u="none" strike="noStrike">
                          <a:solidFill>
                            <a:srgbClr val="000000"/>
                          </a:solidFill>
                          <a:effectLst/>
                          <a:latin typeface="Times New Roman" panose="02020603050405020304" pitchFamily="18" charset="0"/>
                        </a:rPr>
                        <a:t>Temizlik Personeli</a:t>
                      </a:r>
                      <a:endParaRPr lang="en-GB">
                        <a:effectLst/>
                      </a:endParaRPr>
                    </a:p>
                    <a:p>
                      <a:pPr fontAlgn="ctr"/>
                      <a:br>
                        <a:rPr lang="en-GB">
                          <a:effectLst/>
                        </a:rPr>
                      </a:br>
                      <a:br>
                        <a:rPr lang="en-GB">
                          <a:effectLst/>
                        </a:rPr>
                      </a:br>
                      <a:br>
                        <a:rPr lang="en-GB">
                          <a:effectLst/>
                        </a:rPr>
                      </a:b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Temizlik  Planı</a:t>
                      </a:r>
                      <a:endParaRPr lang="en-GB">
                        <a:effectLst/>
                      </a:endParaRPr>
                    </a:p>
                  </a:txBody>
                  <a:tcPr marL="44450" marR="44450" anchor="ctr"/>
                </a:tc>
                <a:extLst>
                  <a:ext uri="{0D108BD9-81ED-4DB2-BD59-A6C34878D82A}">
                    <a16:rowId xmlns:a16="http://schemas.microsoft.com/office/drawing/2014/main" val="1427232400"/>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Zorunlu haller hariç Öğrenci ve çalışanlar dışında, okul binası ve diğer eklentileri ile okul bahçesine girişlerin engellenmesi,</a:t>
                      </a:r>
                      <a:endParaRPr lang="en-GB">
                        <a:effectLst/>
                      </a:endParaRPr>
                    </a:p>
                    <a:p>
                      <a:pPr fontAlgn="ctr"/>
                      <a:br>
                        <a:rPr lang="en-GB">
                          <a:effectLst/>
                        </a:rPr>
                      </a:b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Güvenlik Görevlisi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Ziyaretçi/Tedarikçi bilgilendirme, talimat ve taahhüt formu</a:t>
                      </a:r>
                      <a:endParaRPr lang="en-GB">
                        <a:effectLst/>
                      </a:endParaRPr>
                    </a:p>
                  </a:txBody>
                  <a:tcPr marL="44450" marR="44450" anchor="ctr"/>
                </a:tc>
                <a:extLst>
                  <a:ext uri="{0D108BD9-81ED-4DB2-BD59-A6C34878D82A}">
                    <a16:rowId xmlns:a16="http://schemas.microsoft.com/office/drawing/2014/main" val="3485419876"/>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Ziyaretçi/Tedarikçi giriş kurallarının salgın tedbirlerini de içerecek şekilde güncellenmesi ve Ziyaretçilerin/tedarikçilerin bilgilendirilmesi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Güvenlik Görevlisi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Ziyaretçi/Tedarikçi bilgilendirme, talimat ve taahhüt formu</a:t>
                      </a:r>
                      <a:endParaRPr lang="en-GB">
                        <a:effectLst/>
                      </a:endParaRPr>
                    </a:p>
                  </a:txBody>
                  <a:tcPr marL="44450" marR="44450" anchor="ctr"/>
                </a:tc>
                <a:extLst>
                  <a:ext uri="{0D108BD9-81ED-4DB2-BD59-A6C34878D82A}">
                    <a16:rowId xmlns:a16="http://schemas.microsoft.com/office/drawing/2014/main" val="2788644179"/>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Okul etkinlik planında zorunlu olmayan toplu etkinliklere yer verilmemesi</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s.3/16</a:t>
                      </a:r>
                      <a:endParaRPr lang="en-GB">
                        <a:effectLst/>
                      </a:endParaRPr>
                    </a:p>
                  </a:txBody>
                  <a:tcPr marL="44450" marR="44450" anchor="ctr"/>
                </a:tc>
                <a:extLst>
                  <a:ext uri="{0D108BD9-81ED-4DB2-BD59-A6C34878D82A}">
                    <a16:rowId xmlns:a16="http://schemas.microsoft.com/office/drawing/2014/main" val="1838917928"/>
                  </a:ext>
                </a:extLst>
              </a:tr>
              <a:tr h="370840">
                <a:tc rowSpan="2">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Etkinlik yapılacak ortamın ve kişilerin kontrolünün sağlanması (Örneğin etkinliklerin açık alanda yapılması, maske takılması ve mesafe kurallarına uyulması gibi)</a:t>
                      </a:r>
                      <a:endParaRPr lang="en-GB">
                        <a:effectLst/>
                      </a:endParaRPr>
                    </a:p>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Salgına bağlı Öğrenci ve personel devamsızlık takibinin yapılması</a:t>
                      </a:r>
                      <a:endParaRPr lang="en-GB">
                        <a:effectLst/>
                      </a:endParaRPr>
                    </a:p>
                  </a:txBody>
                  <a:tcPr marL="44450" marR="44450" anchor="ctr"/>
                </a:tc>
                <a:tc rowSpan="2">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 </a:t>
                      </a:r>
                      <a:endParaRPr lang="en-GB">
                        <a:effectLst/>
                      </a:endParaRPr>
                    </a:p>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fontAlgn="ctr"/>
                      <a:br>
                        <a:rPr lang="en-GB">
                          <a:effectLst/>
                        </a:rPr>
                      </a:br>
                      <a:endParaRPr lang="en-GB">
                        <a:effectLst/>
                      </a:endParaRPr>
                    </a:p>
                  </a:txBody>
                  <a:tcPr marL="44450" marR="44450" anchor="ctr"/>
                </a:tc>
                <a:extLst>
                  <a:ext uri="{0D108BD9-81ED-4DB2-BD59-A6C34878D82A}">
                    <a16:rowId xmlns:a16="http://schemas.microsoft.com/office/drawing/2014/main" val="1490903915"/>
                  </a:ext>
                </a:extLst>
              </a:tr>
              <a:tr h="370840">
                <a:tc vMerge="1">
                  <a:txBody>
                    <a:bodyPr/>
                    <a:lstStyle/>
                    <a:p>
                      <a:endParaRPr lang="en-GB"/>
                    </a:p>
                  </a:txBody>
                  <a:tcPr/>
                </a:tc>
                <a:tc vMerge="1">
                  <a:txBody>
                    <a:bodyPr/>
                    <a:lstStyle/>
                    <a:p>
                      <a:endParaRPr lang="en-GB"/>
                    </a:p>
                  </a:txBody>
                  <a:tcPr/>
                </a:tc>
                <a:tc>
                  <a:txBody>
                    <a:bodyPr/>
                    <a:lstStyle/>
                    <a:p>
                      <a:pPr fontAlgn="ctr"/>
                      <a:br>
                        <a:rPr lang="en-GB">
                          <a:effectLst/>
                        </a:rPr>
                      </a:b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Salgına bağlı devamsızlık takip Formu</a:t>
                      </a:r>
                      <a:endParaRPr lang="en-GB">
                        <a:effectLst/>
                      </a:endParaRPr>
                    </a:p>
                  </a:txBody>
                  <a:tcPr marL="44450" marR="44450" anchor="ctr"/>
                </a:tc>
                <a:extLst>
                  <a:ext uri="{0D108BD9-81ED-4DB2-BD59-A6C34878D82A}">
                    <a16:rowId xmlns:a16="http://schemas.microsoft.com/office/drawing/2014/main" val="4167015545"/>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Bulaş durumunda Karantina tedbirlerinin uygulanmasının sağlanması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fontAlgn="ctr"/>
                      <a:br>
                        <a:rPr lang="en-GB">
                          <a:effectLst/>
                        </a:rPr>
                      </a:br>
                      <a:endParaRPr lang="en-GB">
                        <a:effectLst/>
                      </a:endParaRPr>
                    </a:p>
                  </a:txBody>
                  <a:tcPr marL="44450" marR="44450" anchor="ctr"/>
                </a:tc>
                <a:extLst>
                  <a:ext uri="{0D108BD9-81ED-4DB2-BD59-A6C34878D82A}">
                    <a16:rowId xmlns:a16="http://schemas.microsoft.com/office/drawing/2014/main" val="29842952"/>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İzolasyon odası belirlenmesi (İyi havalandırılmış, uygun KKD lerin hazır bulundurulması, Uyarı levası konması)</a:t>
                      </a:r>
                      <a:endParaRPr lang="en-GB">
                        <a:effectLst/>
                      </a:endParaRPr>
                    </a:p>
                  </a:txBody>
                  <a:tcPr marL="44450" marR="44450" anchor="ctr"/>
                </a:tc>
                <a:tc>
                  <a:txBody>
                    <a:bodyPr/>
                    <a:lstStyle/>
                    <a:p>
                      <a:pPr rtl="0" fontAlgn="ctr">
                        <a:spcBef>
                          <a:spcPts val="0"/>
                        </a:spcBef>
                        <a:spcAft>
                          <a:spcPts val="0"/>
                        </a:spcAft>
                      </a:pPr>
                      <a:r>
                        <a:rPr lang="es-ES" sz="1100" b="0" i="0" u="none" strike="noStrike">
                          <a:solidFill>
                            <a:srgbClr val="000000"/>
                          </a:solidFill>
                          <a:effectLst/>
                          <a:latin typeface="Times New Roman" panose="02020603050405020304" pitchFamily="18" charset="0"/>
                        </a:rPr>
                        <a:t>Bulaş ve/veya temas şüphesinde</a:t>
                      </a:r>
                      <a:endParaRPr lang="es-ES">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a:solidFill>
                            <a:srgbClr val="000000"/>
                          </a:solidFill>
                          <a:effectLst/>
                          <a:latin typeface="Times New Roman" panose="02020603050405020304" pitchFamily="18" charset="0"/>
                        </a:rPr>
                        <a:t>BBÖ</a:t>
                      </a:r>
                      <a:endParaRPr lang="en-GB">
                        <a:effectLst/>
                      </a:endParaRPr>
                    </a:p>
                  </a:txBody>
                  <a:tcPr marL="44450" marR="44450" anchor="ctr"/>
                </a:tc>
                <a:extLst>
                  <a:ext uri="{0D108BD9-81ED-4DB2-BD59-A6C34878D82A}">
                    <a16:rowId xmlns:a16="http://schemas.microsoft.com/office/drawing/2014/main" val="4076634063"/>
                  </a:ext>
                </a:extLst>
              </a:tr>
              <a:tr h="370840">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Kurumda ateş ölçer cihaz ve/veya termal kamera bulundurulması, kurum girişinde ve gerektiğinde ateş ölçümünün yapılması</a:t>
                      </a:r>
                      <a:endParaRPr lang="en-GB">
                        <a:effectLst/>
                      </a:endParaRPr>
                    </a:p>
                  </a:txBody>
                  <a:tcPr marL="44450" marR="44450" anchor="ctr"/>
                </a:tc>
                <a:tc>
                  <a:txBody>
                    <a:bodyPr/>
                    <a:lstStyle/>
                    <a:p>
                      <a:pPr rtl="0" fontAlgn="ctr">
                        <a:spcBef>
                          <a:spcPts val="0"/>
                        </a:spcBef>
                        <a:spcAft>
                          <a:spcPts val="0"/>
                        </a:spcAft>
                      </a:pPr>
                      <a:r>
                        <a:rPr lang="en-GB" sz="1100" b="0" i="0" u="none" strike="noStrike">
                          <a:solidFill>
                            <a:srgbClr val="000000"/>
                          </a:solidFill>
                          <a:effectLst/>
                          <a:latin typeface="Times New Roman" panose="02020603050405020304" pitchFamily="18" charset="0"/>
                        </a:rPr>
                        <a:t>Devamlı</a:t>
                      </a:r>
                      <a:endParaRPr lang="en-GB">
                        <a:effectLst/>
                      </a:endParaRPr>
                    </a:p>
                  </a:txBody>
                  <a:tcPr marL="44450" marR="44450" anchor="ctr"/>
                </a:tc>
                <a:tc>
                  <a:txBody>
                    <a:bodyPr/>
                    <a:lstStyle/>
                    <a:p>
                      <a:pPr algn="ctr" rtl="0" fontAlgn="ctr">
                        <a:spcBef>
                          <a:spcPts val="0"/>
                        </a:spcBef>
                        <a:spcAft>
                          <a:spcPts val="0"/>
                        </a:spcAft>
                      </a:pPr>
                      <a:r>
                        <a:rPr lang="en-GB" sz="1100" b="1" i="0" u="none" strike="noStrike">
                          <a:solidFill>
                            <a:srgbClr val="000000"/>
                          </a:solidFill>
                          <a:effectLst/>
                          <a:latin typeface="Times New Roman" panose="02020603050405020304" pitchFamily="18" charset="0"/>
                        </a:rPr>
                        <a:t>Okul İdaresi/ Güvenlik Görevlisi</a:t>
                      </a:r>
                      <a:endParaRPr lang="en-GB">
                        <a:effectLst/>
                      </a:endParaRPr>
                    </a:p>
                  </a:txBody>
                  <a:tcPr marL="44450" marR="44450" anchor="ctr"/>
                </a:tc>
                <a:tc>
                  <a:txBody>
                    <a:bodyPr/>
                    <a:lstStyle/>
                    <a:p>
                      <a:pPr algn="ctr" rtl="0" fontAlgn="ctr">
                        <a:spcBef>
                          <a:spcPts val="0"/>
                        </a:spcBef>
                        <a:spcAft>
                          <a:spcPts val="0"/>
                        </a:spcAft>
                      </a:pPr>
                      <a:r>
                        <a:rPr lang="en-GB" sz="1100" b="0" i="0" u="none" strike="noStrike" dirty="0">
                          <a:solidFill>
                            <a:srgbClr val="000000"/>
                          </a:solidFill>
                          <a:effectLst/>
                          <a:latin typeface="Times New Roman" panose="02020603050405020304" pitchFamily="18" charset="0"/>
                        </a:rPr>
                        <a:t>UBD2A</a:t>
                      </a:r>
                      <a:endParaRPr lang="en-GB" dirty="0">
                        <a:effectLst/>
                      </a:endParaRPr>
                    </a:p>
                  </a:txBody>
                  <a:tcPr marL="44450" marR="44450" anchor="ctr"/>
                </a:tc>
                <a:extLst>
                  <a:ext uri="{0D108BD9-81ED-4DB2-BD59-A6C34878D82A}">
                    <a16:rowId xmlns:a16="http://schemas.microsoft.com/office/drawing/2014/main" val="1896768106"/>
                  </a:ext>
                </a:extLst>
              </a:tr>
            </a:tbl>
          </a:graphicData>
        </a:graphic>
      </p:graphicFrame>
    </p:spTree>
    <p:extLst>
      <p:ext uri="{BB962C8B-B14F-4D97-AF65-F5344CB8AC3E}">
        <p14:creationId xmlns:p14="http://schemas.microsoft.com/office/powerpoint/2010/main" val="39789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757083-FA86-4A52-A8FC-5151C13A32D2}"/>
              </a:ext>
            </a:extLst>
          </p:cNvPr>
          <p:cNvSpPr>
            <a:spLocks noGrp="1"/>
          </p:cNvSpPr>
          <p:nvPr>
            <p:ph type="title"/>
          </p:nvPr>
        </p:nvSpPr>
        <p:spPr/>
        <p:txBody>
          <a:bodyPr/>
          <a:lstStyle/>
          <a:p>
            <a:r>
              <a:rPr lang="tr-TR" dirty="0"/>
              <a:t>PANDEMİDE EĞİTİM</a:t>
            </a:r>
            <a:endParaRPr lang="en-GB" dirty="0"/>
          </a:p>
        </p:txBody>
      </p:sp>
      <p:sp>
        <p:nvSpPr>
          <p:cNvPr id="3" name="İçerik Yer Tutucusu 2">
            <a:extLst>
              <a:ext uri="{FF2B5EF4-FFF2-40B4-BE49-F238E27FC236}">
                <a16:creationId xmlns:a16="http://schemas.microsoft.com/office/drawing/2014/main" id="{864D09BA-7872-410B-BF87-9DC278B0EFD8}"/>
              </a:ext>
            </a:extLst>
          </p:cNvPr>
          <p:cNvSpPr>
            <a:spLocks noGrp="1"/>
          </p:cNvSpPr>
          <p:nvPr>
            <p:ph idx="1"/>
          </p:nvPr>
        </p:nvSpPr>
        <p:spPr/>
        <p:txBody>
          <a:bodyPr>
            <a:normAutofit/>
          </a:bodyPr>
          <a:lstStyle/>
          <a:p>
            <a:r>
              <a:rPr lang="tr-TR" dirty="0"/>
              <a:t>Olağanüstü günlerden geçtiğimiz bu zorlu süreçte evlerimizde dikkat ettiğimiz noktalar, aldığımız önlemler gibi, eğitim öğretimin sağlıklı ve güvenli bir ortamda devamının sağlanması için okullarımızda da önlemler alıyoruz. </a:t>
            </a:r>
          </a:p>
          <a:p>
            <a:r>
              <a:rPr lang="tr-TR" dirty="0"/>
              <a:t>Riski en aza indirmek için uymamız gereken kuralları, yapmamız ve yapmamamız gerekenleri, hiçbir şeyi atlamadan, aksatmadan yerine getirmek için bir sistem dahilinde hareket etmek gerekir. Bunun için MEB ve TSE’nin ortak bir protokole imza atarak oluşturduğu «Okulum Temiz» sistemini baz aldık.</a:t>
            </a:r>
          </a:p>
          <a:p>
            <a:r>
              <a:rPr lang="tr-TR" dirty="0" err="1"/>
              <a:t>Prof.Dr</a:t>
            </a:r>
            <a:r>
              <a:rPr lang="tr-TR" dirty="0"/>
              <a:t>. Aziz Sancar Ortaokulu’nda Okulum Temiz sisteminin  nasıl işlediğini kısaca sizlere tanıtmak istiyoruz.</a:t>
            </a:r>
            <a:endParaRPr lang="en-GB" dirty="0"/>
          </a:p>
        </p:txBody>
      </p:sp>
    </p:spTree>
    <p:extLst>
      <p:ext uri="{BB962C8B-B14F-4D97-AF65-F5344CB8AC3E}">
        <p14:creationId xmlns:p14="http://schemas.microsoft.com/office/powerpoint/2010/main" val="264746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340B49-08CE-4FFE-B2DC-EFB1CF7B5502}"/>
              </a:ext>
            </a:extLst>
          </p:cNvPr>
          <p:cNvSpPr>
            <a:spLocks noGrp="1"/>
          </p:cNvSpPr>
          <p:nvPr>
            <p:ph type="title"/>
          </p:nvPr>
        </p:nvSpPr>
        <p:spPr/>
        <p:txBody>
          <a:bodyPr/>
          <a:lstStyle/>
          <a:p>
            <a:r>
              <a:rPr lang="tr-TR" dirty="0"/>
              <a:t>SİSTEMİN MADDELERİ</a:t>
            </a:r>
            <a:endParaRPr lang="en-GB" dirty="0"/>
          </a:p>
        </p:txBody>
      </p:sp>
      <p:sp>
        <p:nvSpPr>
          <p:cNvPr id="3" name="İçerik Yer Tutucusu 2">
            <a:extLst>
              <a:ext uri="{FF2B5EF4-FFF2-40B4-BE49-F238E27FC236}">
                <a16:creationId xmlns:a16="http://schemas.microsoft.com/office/drawing/2014/main" id="{F2DE80C6-0B33-485E-A4BE-988AF7791438}"/>
              </a:ext>
            </a:extLst>
          </p:cNvPr>
          <p:cNvSpPr>
            <a:spLocks noGrp="1"/>
          </p:cNvSpPr>
          <p:nvPr>
            <p:ph idx="1"/>
          </p:nvPr>
        </p:nvSpPr>
        <p:spPr/>
        <p:txBody>
          <a:bodyPr/>
          <a:lstStyle/>
          <a:p>
            <a:r>
              <a:rPr lang="tr-TR" dirty="0"/>
              <a:t>1-ÖZDEĞERLENDİRME</a:t>
            </a:r>
          </a:p>
          <a:p>
            <a:r>
              <a:rPr lang="tr-TR" dirty="0"/>
              <a:t>2-RİSK ANALİZİ</a:t>
            </a:r>
          </a:p>
          <a:p>
            <a:r>
              <a:rPr lang="tr-TR" dirty="0"/>
              <a:t>3-HİJYEN, ENFEKSİYON ÖNLEME VE KONTROL EYLEM PLAN</a:t>
            </a:r>
          </a:p>
          <a:p>
            <a:r>
              <a:rPr lang="tr-TR" dirty="0"/>
              <a:t>4-TEMİZLİK, DEZENFEKSİYON</a:t>
            </a:r>
          </a:p>
          <a:p>
            <a:r>
              <a:rPr lang="tr-TR" dirty="0"/>
              <a:t>5-SEKÖ</a:t>
            </a:r>
          </a:p>
          <a:p>
            <a:r>
              <a:rPr lang="tr-TR" dirty="0"/>
              <a:t>6-BBÖ</a:t>
            </a:r>
            <a:endParaRPr lang="en-GB" dirty="0"/>
          </a:p>
        </p:txBody>
      </p:sp>
    </p:spTree>
    <p:extLst>
      <p:ext uri="{BB962C8B-B14F-4D97-AF65-F5344CB8AC3E}">
        <p14:creationId xmlns:p14="http://schemas.microsoft.com/office/powerpoint/2010/main" val="105871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602DC-D5A4-425C-B501-E452BCCBEEAE}"/>
              </a:ext>
            </a:extLst>
          </p:cNvPr>
          <p:cNvSpPr>
            <a:spLocks noGrp="1"/>
          </p:cNvSpPr>
          <p:nvPr>
            <p:ph type="title"/>
          </p:nvPr>
        </p:nvSpPr>
        <p:spPr/>
        <p:txBody>
          <a:bodyPr/>
          <a:lstStyle/>
          <a:p>
            <a:r>
              <a:rPr lang="tr-TR" dirty="0"/>
              <a:t>OLUŞTURULAN DOKÜMANLAR</a:t>
            </a:r>
            <a:endParaRPr lang="en-GB" dirty="0"/>
          </a:p>
        </p:txBody>
      </p:sp>
      <p:graphicFrame>
        <p:nvGraphicFramePr>
          <p:cNvPr id="4" name="İçerik Yer Tutucusu 3">
            <a:extLst>
              <a:ext uri="{FF2B5EF4-FFF2-40B4-BE49-F238E27FC236}">
                <a16:creationId xmlns:a16="http://schemas.microsoft.com/office/drawing/2014/main" id="{35EF1FAD-CCAB-4EFC-B593-803C0C46B188}"/>
              </a:ext>
            </a:extLst>
          </p:cNvPr>
          <p:cNvGraphicFramePr>
            <a:graphicFrameLocks noGrp="1"/>
          </p:cNvGraphicFramePr>
          <p:nvPr>
            <p:ph idx="1"/>
          </p:nvPr>
        </p:nvGraphicFramePr>
        <p:xfrm>
          <a:off x="6199947" y="680420"/>
          <a:ext cx="4118043" cy="5493985"/>
        </p:xfrm>
        <a:graphic>
          <a:graphicData uri="http://schemas.openxmlformats.org/drawingml/2006/table">
            <a:tbl>
              <a:tblPr/>
              <a:tblGrid>
                <a:gridCol w="172328">
                  <a:extLst>
                    <a:ext uri="{9D8B030D-6E8A-4147-A177-3AD203B41FA5}">
                      <a16:colId xmlns:a16="http://schemas.microsoft.com/office/drawing/2014/main" val="2621962050"/>
                    </a:ext>
                  </a:extLst>
                </a:gridCol>
                <a:gridCol w="778447">
                  <a:extLst>
                    <a:ext uri="{9D8B030D-6E8A-4147-A177-3AD203B41FA5}">
                      <a16:colId xmlns:a16="http://schemas.microsoft.com/office/drawing/2014/main" val="854114027"/>
                    </a:ext>
                  </a:extLst>
                </a:gridCol>
                <a:gridCol w="2234320">
                  <a:extLst>
                    <a:ext uri="{9D8B030D-6E8A-4147-A177-3AD203B41FA5}">
                      <a16:colId xmlns:a16="http://schemas.microsoft.com/office/drawing/2014/main" val="3866195012"/>
                    </a:ext>
                  </a:extLst>
                </a:gridCol>
                <a:gridCol w="451618">
                  <a:extLst>
                    <a:ext uri="{9D8B030D-6E8A-4147-A177-3AD203B41FA5}">
                      <a16:colId xmlns:a16="http://schemas.microsoft.com/office/drawing/2014/main" val="3178456957"/>
                    </a:ext>
                  </a:extLst>
                </a:gridCol>
                <a:gridCol w="481330">
                  <a:extLst>
                    <a:ext uri="{9D8B030D-6E8A-4147-A177-3AD203B41FA5}">
                      <a16:colId xmlns:a16="http://schemas.microsoft.com/office/drawing/2014/main" val="3715417244"/>
                    </a:ext>
                  </a:extLst>
                </a:gridCol>
              </a:tblGrid>
              <a:tr h="399325">
                <a:tc>
                  <a:txBody>
                    <a:bodyPr/>
                    <a:lstStyle/>
                    <a:p>
                      <a:pPr fontAlgn="ctr"/>
                      <a:br>
                        <a:rPr lang="en-GB" sz="1100">
                          <a:effectLst/>
                        </a:rPr>
                      </a:br>
                      <a:endParaRPr lang="en-GB" sz="1100">
                        <a:effectLst/>
                      </a:endParaRPr>
                    </a:p>
                  </a:txBody>
                  <a:tcPr marL="27731" marR="27731" marT="28523" marB="28523"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rtl="0" fontAlgn="ctr">
                        <a:spcBef>
                          <a:spcPts val="0"/>
                        </a:spcBef>
                        <a:spcAft>
                          <a:spcPts val="0"/>
                        </a:spcAft>
                      </a:pPr>
                      <a:r>
                        <a:rPr lang="en-GB" sz="700" b="1" i="0" u="none" strike="noStrike">
                          <a:solidFill>
                            <a:srgbClr val="000000"/>
                          </a:solidFill>
                          <a:effectLst/>
                          <a:latin typeface="Calibri" panose="020F0502020204030204" pitchFamily="34" charset="0"/>
                        </a:rPr>
                        <a:t>Doküman No</a:t>
                      </a:r>
                      <a:endParaRPr lang="en-GB" sz="1100">
                        <a:effectLst/>
                      </a:endParaRPr>
                    </a:p>
                  </a:txBody>
                  <a:tcPr marL="27731" marR="27731" marT="28523" marB="285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1" i="0" u="none" strike="noStrike">
                          <a:solidFill>
                            <a:srgbClr val="000000"/>
                          </a:solidFill>
                          <a:effectLst/>
                          <a:latin typeface="Calibri" panose="020F0502020204030204" pitchFamily="34" charset="0"/>
                        </a:rPr>
                        <a:t>Doküman Adı</a:t>
                      </a:r>
                      <a:endParaRPr lang="en-GB" sz="1100">
                        <a:effectLst/>
                      </a:endParaRPr>
                    </a:p>
                  </a:txBody>
                  <a:tcPr marL="27731" marR="27731" marT="28523" marB="285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1" i="0" u="none" strike="noStrike">
                          <a:solidFill>
                            <a:srgbClr val="000000"/>
                          </a:solidFill>
                          <a:effectLst/>
                          <a:latin typeface="Calibri" panose="020F0502020204030204" pitchFamily="34" charset="0"/>
                        </a:rPr>
                        <a:t>Revizyon No</a:t>
                      </a:r>
                      <a:endParaRPr lang="en-GB" sz="1100">
                        <a:effectLst/>
                      </a:endParaRPr>
                    </a:p>
                  </a:txBody>
                  <a:tcPr marL="27731" marR="27731" marT="28523" marB="285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1" i="0" u="none" strike="noStrike">
                          <a:solidFill>
                            <a:srgbClr val="000000"/>
                          </a:solidFill>
                          <a:effectLst/>
                          <a:latin typeface="Calibri" panose="020F0502020204030204" pitchFamily="34" charset="0"/>
                        </a:rPr>
                        <a:t>Revizyon Tarihi</a:t>
                      </a:r>
                      <a:endParaRPr lang="en-GB" sz="1100">
                        <a:effectLst/>
                      </a:endParaRPr>
                    </a:p>
                  </a:txBody>
                  <a:tcPr marL="27731" marR="27731" marT="28523" marB="285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484479"/>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 L1.ÖDSL</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GB" sz="700" b="0" i="0" u="none" strike="noStrike">
                          <a:solidFill>
                            <a:srgbClr val="000000"/>
                          </a:solidFill>
                          <a:effectLst/>
                          <a:latin typeface="Calibri" panose="020F0502020204030204" pitchFamily="34" charset="0"/>
                        </a:rPr>
                        <a:t>ÖZDEĞERLENDİRME SORU LİSTESİ</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757893"/>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AS.L2.ÖDKL</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ÖZDEĞERLENDİRME KAYNAK KONTROL LİSTESİ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304590"/>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3</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AS.L3.DL</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DOKÜMAN LİSTESİ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149573"/>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4</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AS.L4.DRL</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DOKÜMAN REVİZYON LİSTESİ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643515"/>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5</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AS.RD.01</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RİSK DEĞERLENDİRME</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524198"/>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6</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AS.Pr3.ÖF/EP</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HİJYEN, ENFEKSİYON ÖNLEME VE KONTROL EYLEM PLANI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601005"/>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7</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AS.Pr4.TDP</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TEMİZLİK VE DEZENFEKSİYON PLANI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970721"/>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8</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AS.Pr4.TDT</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TEMİZLİK PERSONELİ TEMİZLİK VE DEZENFEKTE TALİMATI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149428"/>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9</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AS.Pr4.TDTÇ</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GÜNLÜK TEMİZLİK KONTROL TAKİP ÇİZELGESİ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19/10/2020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905247"/>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AS.Pr4.TPGT</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TEMİZLİK PERSONELİ GÖREV TANIMI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564008"/>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 ADBK</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ACİL DURUM BİLGİ KARTI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518573"/>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12</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AS.Pr5.SEKÖ.ADİP</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SALGIN ACİL DURUM İÇ VE DIŞ İLETİŞİM PLANI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1115"/>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13</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AS.Pr5.SEKÖ.AY</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ATIK YÖNETİMİ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488281"/>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14</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AS.Pr5.SEKÖ.EF1</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ÖĞRENCİ/ÖĞRETMEN EĞİTİM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407022"/>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15</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AS.Pr5.SEKÖ.EF2</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TEMİZLİK PERSONELİ EĞİTİM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191532"/>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16</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AS.Pr5.SEKÖ.EF3</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PERSONEL İŞBAŞI UYUM EĞİTİM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00728"/>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17</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AS.Pr5.SEKÖ.EP</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EĞİTİM PLANI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925231"/>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18</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AS.Pr5.SEKÖ.GY</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GÖREVLENDİRME YAZISI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725637"/>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19</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AS.Pr5.SEKÖ.KKD</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KKD ZİMMET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884550"/>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AS.Pr5.SEKÖ.KKDKT</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KKD KULLANIM TALİMATI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314297"/>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AS.Pr5.SEKÖ.KÖH</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KONTROL ÖNLEMLERİ HİYERARŞİSİ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11037"/>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22</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AS.Pr5.SEKÖ.SK</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SERVİS KULLANMA TALİMATI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415362"/>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23</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AS.Pr5.SEKÖ.UBD1</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UYARICI BİLGİLENDİRİCİ DOKÜMANLAR</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881796"/>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24</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AS.Pr5.SEKÖ.UBD2A</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GÜVENLİK GÖREVLİSİ BİLGİLENDİRME</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20/10/2020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156551"/>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25</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AS.Pr5.SEKÖ.UBD2B</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TEDARİKÇİ ZİYARETÇİ TAAHHÜTNAME</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21/10/2020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58125"/>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26</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AS.Pr5.SEKÖ.UBD2C</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VELİ BİLGİLENDİRME TAAHHÜTNAME</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73469"/>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27</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AS.Pr6.BBÖ.TF</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BBÖ BULAŞ BAZLI ÖNLEM TUTANAK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159996"/>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28</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AS.Pr6.BBÖ.DT</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600" b="0" i="0" u="none" strike="noStrike">
                          <a:solidFill>
                            <a:srgbClr val="000000"/>
                          </a:solidFill>
                          <a:effectLst/>
                          <a:latin typeface="Calibri" panose="020F0502020204030204" pitchFamily="34" charset="0"/>
                        </a:rPr>
                        <a:t>TANI KONAN / TEMASLI ÖĞRETMEN/ÖĞRENCİ DEVAMSIZLIK TAKİP FORMU</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843346"/>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29</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GB" sz="700" b="0" i="0" u="none" strike="noStrike">
                          <a:solidFill>
                            <a:srgbClr val="000000"/>
                          </a:solidFill>
                          <a:effectLst/>
                          <a:latin typeface="Calibri" panose="020F0502020204030204" pitchFamily="34" charset="0"/>
                        </a:rPr>
                        <a:t>AS.Pr6.BBÖ.T1</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BBÖ BULAŞ BAZLI ÖNLEM TALİMATI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741738"/>
                  </a:ext>
                </a:extLst>
              </a:tr>
              <a:tr h="161632">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30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AS.Pr6.BBÖ.RO</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GB" sz="700" b="0" i="0" u="none" strike="noStrike">
                          <a:solidFill>
                            <a:srgbClr val="000000"/>
                          </a:solidFill>
                          <a:effectLst/>
                          <a:latin typeface="Calibri" panose="020F0502020204030204" pitchFamily="34" charset="0"/>
                        </a:rPr>
                        <a:t>BBÖ REVİR ODASI</a:t>
                      </a:r>
                      <a:endParaRPr lang="en-GB" sz="1100">
                        <a:effectLst/>
                      </a:endParaRPr>
                    </a:p>
                  </a:txBody>
                  <a:tcPr marL="27731" marR="27731" marT="28523" marB="2852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a:solidFill>
                            <a:srgbClr val="000000"/>
                          </a:solidFill>
                          <a:effectLst/>
                          <a:latin typeface="Calibri" panose="020F0502020204030204" pitchFamily="34" charset="0"/>
                        </a:rPr>
                        <a:t>00</a:t>
                      </a:r>
                      <a:endParaRPr lang="en-GB" sz="110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GB" sz="700" b="0" i="0" u="none" strike="noStrike" dirty="0">
                          <a:solidFill>
                            <a:srgbClr val="000000"/>
                          </a:solidFill>
                          <a:effectLst/>
                          <a:latin typeface="Calibri" panose="020F0502020204030204" pitchFamily="34" charset="0"/>
                        </a:rPr>
                        <a:t>…/…/…..</a:t>
                      </a:r>
                      <a:endParaRPr lang="en-GB" sz="1100" dirty="0">
                        <a:effectLst/>
                      </a:endParaRPr>
                    </a:p>
                  </a:txBody>
                  <a:tcPr marL="27731" marR="27731" marT="28523" marB="285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148294"/>
                  </a:ext>
                </a:extLst>
              </a:tr>
            </a:tbl>
          </a:graphicData>
        </a:graphic>
      </p:graphicFrame>
    </p:spTree>
    <p:extLst>
      <p:ext uri="{BB962C8B-B14F-4D97-AF65-F5344CB8AC3E}">
        <p14:creationId xmlns:p14="http://schemas.microsoft.com/office/powerpoint/2010/main" val="140783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E95408-FF57-4DB9-80A0-DA3F5580201F}"/>
              </a:ext>
            </a:extLst>
          </p:cNvPr>
          <p:cNvSpPr>
            <a:spLocks noGrp="1"/>
          </p:cNvSpPr>
          <p:nvPr>
            <p:ph type="title"/>
          </p:nvPr>
        </p:nvSpPr>
        <p:spPr/>
        <p:txBody>
          <a:bodyPr/>
          <a:lstStyle/>
          <a:p>
            <a:r>
              <a:rPr lang="tr-TR" dirty="0"/>
              <a:t>SEKÖ NEDİR?</a:t>
            </a:r>
            <a:endParaRPr lang="en-GB" dirty="0"/>
          </a:p>
        </p:txBody>
      </p:sp>
      <p:sp>
        <p:nvSpPr>
          <p:cNvPr id="3" name="İçerik Yer Tutucusu 2">
            <a:extLst>
              <a:ext uri="{FF2B5EF4-FFF2-40B4-BE49-F238E27FC236}">
                <a16:creationId xmlns:a16="http://schemas.microsoft.com/office/drawing/2014/main" id="{77540BC5-D406-4FD4-A630-14378C01E1B3}"/>
              </a:ext>
            </a:extLst>
          </p:cNvPr>
          <p:cNvSpPr>
            <a:spLocks noGrp="1"/>
          </p:cNvSpPr>
          <p:nvPr>
            <p:ph idx="1"/>
          </p:nvPr>
        </p:nvSpPr>
        <p:spPr/>
        <p:txBody>
          <a:bodyPr>
            <a:normAutofit fontScale="92500" lnSpcReduction="10000"/>
          </a:bodyPr>
          <a:lstStyle/>
          <a:p>
            <a:pPr marL="457200" rtl="0">
              <a:spcBef>
                <a:spcPts val="0"/>
              </a:spcBef>
              <a:spcAft>
                <a:spcPts val="0"/>
              </a:spcAft>
            </a:pPr>
            <a:r>
              <a:rPr lang="en-GB" sz="1800" i="0" dirty="0" err="1">
                <a:solidFill>
                  <a:srgbClr val="FF0000"/>
                </a:solidFill>
                <a:effectLst/>
                <a:latin typeface="Calibri" panose="020F0502020204030204" pitchFamily="34" charset="0"/>
              </a:rPr>
              <a:t>S</a:t>
            </a:r>
            <a:r>
              <a:rPr lang="en-GB" sz="1800" i="0" u="sng" dirty="0" err="1">
                <a:solidFill>
                  <a:srgbClr val="000000"/>
                </a:solidFill>
                <a:effectLst/>
                <a:latin typeface="Calibri" panose="020F0502020204030204" pitchFamily="34" charset="0"/>
              </a:rPr>
              <a:t>tandart</a:t>
            </a:r>
            <a:r>
              <a:rPr lang="en-GB" sz="1800" b="0" i="0" u="sng" dirty="0">
                <a:solidFill>
                  <a:srgbClr val="000000"/>
                </a:solidFill>
                <a:effectLst/>
                <a:latin typeface="Calibri" panose="020F0502020204030204" pitchFamily="34" charset="0"/>
              </a:rPr>
              <a:t> </a:t>
            </a:r>
            <a:r>
              <a:rPr lang="en-GB" sz="1800" b="0" i="0" u="sng" dirty="0" err="1">
                <a:solidFill>
                  <a:srgbClr val="FF0000"/>
                </a:solidFill>
                <a:effectLst/>
                <a:latin typeface="Calibri" panose="020F0502020204030204" pitchFamily="34" charset="0"/>
              </a:rPr>
              <a:t>E</a:t>
            </a:r>
            <a:r>
              <a:rPr lang="en-GB" sz="1800" b="0" i="0" u="sng" dirty="0" err="1">
                <a:solidFill>
                  <a:srgbClr val="000000"/>
                </a:solidFill>
                <a:effectLst/>
                <a:latin typeface="Calibri" panose="020F0502020204030204" pitchFamily="34" charset="0"/>
              </a:rPr>
              <a:t>nfeksiyon</a:t>
            </a:r>
            <a:r>
              <a:rPr lang="en-GB" sz="1800" b="0" i="0" u="sng" dirty="0">
                <a:solidFill>
                  <a:srgbClr val="000000"/>
                </a:solidFill>
                <a:effectLst/>
                <a:latin typeface="Calibri" panose="020F0502020204030204" pitchFamily="34" charset="0"/>
              </a:rPr>
              <a:t> </a:t>
            </a:r>
            <a:r>
              <a:rPr lang="en-GB" sz="1800" b="0" i="0" u="sng" dirty="0" err="1">
                <a:solidFill>
                  <a:srgbClr val="FF0000"/>
                </a:solidFill>
                <a:effectLst/>
                <a:latin typeface="Calibri" panose="020F0502020204030204" pitchFamily="34" charset="0"/>
              </a:rPr>
              <a:t>K</a:t>
            </a:r>
            <a:r>
              <a:rPr lang="en-GB" sz="1800" b="0" i="0" u="sng" dirty="0" err="1">
                <a:solidFill>
                  <a:srgbClr val="000000"/>
                </a:solidFill>
                <a:effectLst/>
                <a:latin typeface="Calibri" panose="020F0502020204030204" pitchFamily="34" charset="0"/>
              </a:rPr>
              <a:t>ontrol</a:t>
            </a:r>
            <a:r>
              <a:rPr lang="en-GB" sz="1800" b="0" i="0" u="sng" dirty="0">
                <a:solidFill>
                  <a:srgbClr val="000000"/>
                </a:solidFill>
                <a:effectLst/>
                <a:latin typeface="Calibri" panose="020F0502020204030204" pitchFamily="34" charset="0"/>
              </a:rPr>
              <a:t> </a:t>
            </a:r>
            <a:r>
              <a:rPr lang="en-GB" sz="1800" b="0" i="0" u="sng" dirty="0" err="1">
                <a:solidFill>
                  <a:srgbClr val="FF0000"/>
                </a:solidFill>
                <a:effectLst/>
                <a:latin typeface="Calibri" panose="020F0502020204030204" pitchFamily="34" charset="0"/>
              </a:rPr>
              <a:t>Ö</a:t>
            </a:r>
            <a:r>
              <a:rPr lang="en-GB" sz="1800" b="0" i="0" u="sng" dirty="0" err="1">
                <a:solidFill>
                  <a:srgbClr val="000000"/>
                </a:solidFill>
                <a:effectLst/>
                <a:latin typeface="Calibri" panose="020F0502020204030204" pitchFamily="34" charset="0"/>
              </a:rPr>
              <a:t>nlemleri</a:t>
            </a:r>
            <a:r>
              <a:rPr lang="en-GB" sz="1800" b="0" i="0" u="sng" dirty="0">
                <a:solidFill>
                  <a:srgbClr val="000000"/>
                </a:solidFill>
                <a:effectLst/>
                <a:latin typeface="Calibri" panose="020F0502020204030204" pitchFamily="34" charset="0"/>
              </a:rPr>
              <a:t> (SEKÖ),</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bulaşıcı</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ajanların</a:t>
            </a:r>
            <a:r>
              <a:rPr lang="en-GB" sz="1800" b="0" i="0" u="none" strike="noStrike" dirty="0">
                <a:solidFill>
                  <a:srgbClr val="000000"/>
                </a:solidFill>
                <a:effectLst/>
                <a:latin typeface="Calibri" panose="020F0502020204030204" pitchFamily="34" charset="0"/>
              </a:rPr>
              <a:t> hem </a:t>
            </a:r>
            <a:r>
              <a:rPr lang="en-GB" sz="1800" b="0" i="0" u="none" strike="noStrike" dirty="0" err="1">
                <a:solidFill>
                  <a:srgbClr val="000000"/>
                </a:solidFill>
                <a:effectLst/>
                <a:latin typeface="Calibri" panose="020F0502020204030204" pitchFamily="34" charset="0"/>
              </a:rPr>
              <a:t>bilinen</a:t>
            </a:r>
            <a:r>
              <a:rPr lang="en-GB" sz="1800" b="0" i="0" u="none" strike="noStrike" dirty="0">
                <a:solidFill>
                  <a:srgbClr val="000000"/>
                </a:solidFill>
                <a:effectLst/>
                <a:latin typeface="Calibri" panose="020F0502020204030204" pitchFamily="34" charset="0"/>
              </a:rPr>
              <a:t> hem de </a:t>
            </a:r>
            <a:r>
              <a:rPr lang="en-GB" sz="1800" b="0" i="0" u="none" strike="noStrike" dirty="0" err="1">
                <a:solidFill>
                  <a:srgbClr val="000000"/>
                </a:solidFill>
                <a:effectLst/>
                <a:latin typeface="Calibri" panose="020F0502020204030204" pitchFamily="34" charset="0"/>
              </a:rPr>
              <a:t>bilinmeyen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kaynaklardan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bulaşma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riskini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azaltmak</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için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gerekli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olan</a:t>
            </a:r>
            <a:r>
              <a:rPr lang="en-GB" sz="1800" b="0" i="0" u="none" strike="noStrike" dirty="0">
                <a:solidFill>
                  <a:srgbClr val="000000"/>
                </a:solidFill>
                <a:effectLst/>
                <a:latin typeface="Calibri" panose="020F0502020204030204" pitchFamily="34" charset="0"/>
              </a:rPr>
              <a:t> </a:t>
            </a:r>
            <a:r>
              <a:rPr lang="en-GB" sz="1800" b="1" i="0" u="none" strike="noStrike" dirty="0" err="1">
                <a:solidFill>
                  <a:srgbClr val="FF0000"/>
                </a:solidFill>
                <a:effectLst/>
                <a:latin typeface="Calibri" panose="020F0502020204030204" pitchFamily="34" charset="0"/>
              </a:rPr>
              <a:t>temel</a:t>
            </a:r>
            <a:r>
              <a:rPr lang="en-GB" sz="1800" b="1" i="0" u="none" strike="noStrike" dirty="0">
                <a:solidFill>
                  <a:srgbClr val="FF0000"/>
                </a:solidFill>
                <a:effectLst/>
                <a:latin typeface="Calibri" panose="020F0502020204030204" pitchFamily="34" charset="0"/>
              </a:rPr>
              <a:t> </a:t>
            </a:r>
            <a:r>
              <a:rPr lang="en-GB" sz="1800" b="1" i="0" u="none" strike="noStrike" dirty="0" err="1">
                <a:solidFill>
                  <a:srgbClr val="000000"/>
                </a:solidFill>
                <a:effectLst/>
                <a:latin typeface="Calibri" panose="020F0502020204030204" pitchFamily="34" charset="0"/>
              </a:rPr>
              <a:t>enfeksiyon</a:t>
            </a:r>
            <a:r>
              <a:rPr lang="en-GB" sz="1800" b="1" i="0" u="none" strike="noStrike" dirty="0">
                <a:solidFill>
                  <a:srgbClr val="000000"/>
                </a:solidFill>
                <a:effectLst/>
                <a:latin typeface="Calibri" panose="020F0502020204030204" pitchFamily="34" charset="0"/>
              </a:rPr>
              <a:t> </a:t>
            </a:r>
            <a:r>
              <a:rPr lang="en-GB" sz="1800" b="1" i="0" u="none" strike="noStrike" dirty="0" err="1">
                <a:solidFill>
                  <a:srgbClr val="000000"/>
                </a:solidFill>
                <a:effectLst/>
                <a:latin typeface="Calibri" panose="020F0502020204030204" pitchFamily="34" charset="0"/>
              </a:rPr>
              <a:t>önleme</a:t>
            </a:r>
            <a:r>
              <a:rPr lang="en-GB" sz="1800" b="1" i="0" u="none" strike="noStrike" dirty="0">
                <a:solidFill>
                  <a:srgbClr val="000000"/>
                </a:solidFill>
                <a:effectLst/>
                <a:latin typeface="Calibri" panose="020F0502020204030204" pitchFamily="34" charset="0"/>
              </a:rPr>
              <a:t> </a:t>
            </a:r>
            <a:r>
              <a:rPr lang="en-GB" sz="1800" b="1" i="0" u="none" strike="noStrike" dirty="0" err="1">
                <a:solidFill>
                  <a:srgbClr val="000000"/>
                </a:solidFill>
                <a:effectLst/>
                <a:latin typeface="Calibri" panose="020F0502020204030204" pitchFamily="34" charset="0"/>
              </a:rPr>
              <a:t>ve</a:t>
            </a:r>
            <a:r>
              <a:rPr lang="en-GB" sz="1800" b="1" i="0" u="none" strike="noStrike" dirty="0">
                <a:solidFill>
                  <a:srgbClr val="000000"/>
                </a:solidFill>
                <a:effectLst/>
                <a:latin typeface="Calibri" panose="020F0502020204030204" pitchFamily="34" charset="0"/>
              </a:rPr>
              <a:t> </a:t>
            </a:r>
            <a:r>
              <a:rPr lang="en-GB" sz="1800" b="1" i="0" u="none" strike="noStrike" dirty="0" err="1">
                <a:solidFill>
                  <a:srgbClr val="000000"/>
                </a:solidFill>
                <a:effectLst/>
                <a:latin typeface="Calibri" panose="020F0502020204030204" pitchFamily="34" charset="0"/>
              </a:rPr>
              <a:t>kontrol</a:t>
            </a:r>
            <a:r>
              <a:rPr lang="en-GB" sz="1800" b="1" i="0" u="none" strike="noStrike" dirty="0">
                <a:solidFill>
                  <a:srgbClr val="000000"/>
                </a:solidFill>
                <a:effectLst/>
                <a:latin typeface="Calibri" panose="020F0502020204030204" pitchFamily="34" charset="0"/>
              </a:rPr>
              <a:t> </a:t>
            </a:r>
            <a:r>
              <a:rPr lang="en-GB" sz="1800" b="1" i="0" u="none" strike="noStrike" dirty="0" err="1">
                <a:solidFill>
                  <a:srgbClr val="000000"/>
                </a:solidFill>
                <a:effectLst/>
                <a:latin typeface="Calibri" panose="020F0502020204030204" pitchFamily="34" charset="0"/>
              </a:rPr>
              <a:t>ön</a:t>
            </a:r>
            <a:r>
              <a:rPr lang="en-GB" sz="1800" b="1" i="0" u="none" strike="noStrike" dirty="0" err="1">
                <a:solidFill>
                  <a:srgbClr val="000000"/>
                </a:solidFill>
                <a:effectLst/>
                <a:highlight>
                  <a:srgbClr val="FFFF00"/>
                </a:highlight>
                <a:latin typeface="Calibri" panose="020F0502020204030204" pitchFamily="34" charset="0"/>
              </a:rPr>
              <a:t>l</a:t>
            </a:r>
            <a:r>
              <a:rPr lang="en-GB" sz="1800" b="1" i="0" u="none" strike="noStrike" dirty="0" err="1">
                <a:solidFill>
                  <a:srgbClr val="000000"/>
                </a:solidFill>
                <a:effectLst/>
                <a:latin typeface="Calibri" panose="020F0502020204030204" pitchFamily="34" charset="0"/>
              </a:rPr>
              <a:t>emleridir</a:t>
            </a:r>
            <a:r>
              <a:rPr lang="en-GB" sz="1800" b="0" i="0" u="none" strike="noStrike" dirty="0">
                <a:solidFill>
                  <a:srgbClr val="000000"/>
                </a:solidFill>
                <a:effectLst/>
                <a:latin typeface="Calibri" panose="020F0502020204030204" pitchFamily="34" charset="0"/>
              </a:rPr>
              <a:t>. SEKÖ, </a:t>
            </a:r>
            <a:r>
              <a:rPr lang="en-GB" sz="1800" b="0" i="0" u="none" strike="noStrike" dirty="0" err="1">
                <a:solidFill>
                  <a:srgbClr val="000000"/>
                </a:solidFill>
                <a:effectLst/>
                <a:latin typeface="Calibri" panose="020F0502020204030204" pitchFamily="34" charset="0"/>
              </a:rPr>
              <a:t>tüm</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hizmet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alanlarında</a:t>
            </a:r>
            <a:r>
              <a:rPr lang="en-GB" sz="1800" b="0" i="0" u="none" strike="noStrike" dirty="0">
                <a:solidFill>
                  <a:srgbClr val="000000"/>
                </a:solidFill>
                <a:effectLst/>
                <a:latin typeface="Calibri" panose="020F0502020204030204" pitchFamily="34" charset="0"/>
              </a:rPr>
              <a:t> her zaman </a:t>
            </a:r>
            <a:r>
              <a:rPr lang="en-GB" sz="1800" b="0" i="0" u="none" strike="noStrike" dirty="0" err="1">
                <a:solidFill>
                  <a:srgbClr val="000000"/>
                </a:solidFill>
                <a:effectLst/>
                <a:latin typeface="Calibri" panose="020F0502020204030204" pitchFamily="34" charset="0"/>
              </a:rPr>
              <a:t>organizasyon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planına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uygun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olarak</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tüm</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personel</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tarafından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dikkatle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uygulanmalıdır</a:t>
            </a:r>
            <a:r>
              <a:rPr lang="en-GB" sz="1800" b="0" i="0" u="none" strike="noStrike" dirty="0">
                <a:solidFill>
                  <a:srgbClr val="000000"/>
                </a:solidFill>
                <a:effectLst/>
                <a:latin typeface="Calibri" panose="020F0502020204030204" pitchFamily="34" charset="0"/>
              </a:rPr>
              <a:t>. </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Bu </a:t>
            </a:r>
            <a:r>
              <a:rPr lang="en-GB" sz="1800" b="0" i="0" u="none" strike="noStrike" dirty="0" err="1">
                <a:solidFill>
                  <a:srgbClr val="000000"/>
                </a:solidFill>
                <a:effectLst/>
                <a:latin typeface="Calibri" panose="020F0502020204030204" pitchFamily="34" charset="0"/>
              </a:rPr>
              <a:t>önlemler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genel</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olarak</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aşağıdakileri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içerir</a:t>
            </a:r>
            <a:r>
              <a:rPr lang="en-GB" sz="1800" b="0" i="0" u="none" strike="noStrike" dirty="0">
                <a:solidFill>
                  <a:srgbClr val="000000"/>
                </a:solidFill>
                <a:effectLst/>
                <a:latin typeface="Calibri" panose="020F0502020204030204" pitchFamily="34" charset="0"/>
              </a:rPr>
              <a:t>:</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a) El </a:t>
            </a:r>
            <a:r>
              <a:rPr lang="en-GB" sz="1800" b="0" i="0" u="none" strike="noStrike" dirty="0" err="1">
                <a:solidFill>
                  <a:srgbClr val="000000"/>
                </a:solidFill>
                <a:effectLst/>
                <a:latin typeface="Calibri" panose="020F0502020204030204" pitchFamily="34" charset="0"/>
              </a:rPr>
              <a:t>hijyeni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uygulamalarının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yaygınlaştırılması</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b) </a:t>
            </a:r>
            <a:r>
              <a:rPr lang="en-GB" sz="1800" b="0" i="0" u="none" strike="noStrike" dirty="0" err="1">
                <a:solidFill>
                  <a:srgbClr val="000000"/>
                </a:solidFill>
                <a:effectLst/>
                <a:latin typeface="Calibri" panose="020F0502020204030204" pitchFamily="34" charset="0"/>
              </a:rPr>
              <a:t>Kuruluş</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içinde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hijyen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ve</a:t>
            </a:r>
            <a:r>
              <a:rPr lang="en-GB" sz="1800" b="0" i="0" u="none" strike="noStrike" dirty="0">
                <a:solidFill>
                  <a:srgbClr val="000000"/>
                </a:solidFill>
                <a:effectLst/>
                <a:latin typeface="Calibri" panose="020F0502020204030204" pitchFamily="34" charset="0"/>
              </a:rPr>
              <a:t> </a:t>
            </a:r>
            <a:r>
              <a:rPr lang="tr-TR" dirty="0">
                <a:solidFill>
                  <a:srgbClr val="000000"/>
                </a:solidFill>
                <a:latin typeface="Calibri" panose="020F0502020204030204" pitchFamily="34" charset="0"/>
              </a:rPr>
              <a:t>sağlık için,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salgın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hastalık</a:t>
            </a:r>
            <a:r>
              <a:rPr lang="tr-TR" sz="1800" b="0" i="0" u="none" strike="noStrike" dirty="0" err="1">
                <a:solidFill>
                  <a:srgbClr val="000000"/>
                </a:solidFill>
                <a:effectLst/>
                <a:latin typeface="Calibri" panose="020F0502020204030204" pitchFamily="34" charset="0"/>
              </a:rPr>
              <a:t>lara</a:t>
            </a:r>
            <a:r>
              <a:rPr lang="tr-TR" sz="1800" b="0" i="0" u="none" strike="noStrike" dirty="0">
                <a:solidFill>
                  <a:srgbClr val="000000"/>
                </a:solidFill>
                <a:effectLst/>
                <a:latin typeface="Calibri" panose="020F0502020204030204" pitchFamily="34" charset="0"/>
              </a:rPr>
              <a:t> karşı </a:t>
            </a:r>
            <a:r>
              <a:rPr lang="en-GB" sz="1800" b="0" i="0" u="none" strike="noStrike" dirty="0" err="1">
                <a:solidFill>
                  <a:srgbClr val="000000"/>
                </a:solidFill>
                <a:effectLst/>
                <a:latin typeface="Calibri" panose="020F0502020204030204" pitchFamily="34" charset="0"/>
              </a:rPr>
              <a:t>alınmış</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genel</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tedbirlere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uygun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hareket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edilmesi</a:t>
            </a:r>
            <a:r>
              <a:rPr lang="en-GB" sz="1800" b="0" i="0" u="none" strike="noStrike" dirty="0">
                <a:solidFill>
                  <a:srgbClr val="000000"/>
                </a:solidFill>
                <a:effectLst/>
                <a:latin typeface="Calibri" panose="020F0502020204030204" pitchFamily="34" charset="0"/>
              </a:rPr>
              <a:t>,</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c) </a:t>
            </a:r>
            <a:r>
              <a:rPr lang="en-GB" sz="1800" b="0" i="0" u="none" strike="noStrike" dirty="0" err="1">
                <a:solidFill>
                  <a:srgbClr val="000000"/>
                </a:solidFill>
                <a:effectLst/>
                <a:latin typeface="Calibri" panose="020F0502020204030204" pitchFamily="34" charset="0"/>
              </a:rPr>
              <a:t>Fiziki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mesafenin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korunması</a:t>
            </a:r>
            <a:r>
              <a:rPr lang="en-GB" sz="1800" b="0" i="0" u="none" strike="noStrike" dirty="0">
                <a:solidFill>
                  <a:srgbClr val="000000"/>
                </a:solidFill>
                <a:effectLst/>
                <a:latin typeface="Calibri" panose="020F0502020204030204" pitchFamily="34" charset="0"/>
              </a:rPr>
              <a:t>, </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d) Uygun </a:t>
            </a:r>
            <a:r>
              <a:rPr lang="en-GB" sz="1800" b="0" i="0" u="none" strike="noStrike" dirty="0" err="1">
                <a:solidFill>
                  <a:srgbClr val="000000"/>
                </a:solidFill>
                <a:effectLst/>
                <a:latin typeface="Calibri" panose="020F0502020204030204" pitchFamily="34" charset="0"/>
              </a:rPr>
              <a:t>kişisel</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koruyucu</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donanımın</a:t>
            </a:r>
            <a:r>
              <a:rPr lang="tr-TR" sz="1800" b="0" i="0" u="none" strike="noStrike" dirty="0">
                <a:solidFill>
                  <a:srgbClr val="000000"/>
                </a:solidFill>
                <a:effectLst/>
                <a:latin typeface="Calibri" panose="020F0502020204030204" pitchFamily="34" charset="0"/>
              </a:rPr>
              <a:t>(KKD)</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kullanılması</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maske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takılması</a:t>
            </a:r>
            <a:r>
              <a:rPr lang="en-GB" sz="1800" b="0" i="0" u="none" strike="noStrike" dirty="0">
                <a:solidFill>
                  <a:srgbClr val="000000"/>
                </a:solidFill>
                <a:effectLst/>
                <a:latin typeface="Calibri" panose="020F0502020204030204" pitchFamily="34" charset="0"/>
              </a:rPr>
              <a:t> vb.) </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e) Uygun </a:t>
            </a:r>
            <a:r>
              <a:rPr lang="en-GB" sz="1800" b="0" i="0" u="none" strike="noStrike" dirty="0" err="1">
                <a:solidFill>
                  <a:srgbClr val="000000"/>
                </a:solidFill>
                <a:effectLst/>
                <a:latin typeface="Calibri" panose="020F0502020204030204" pitchFamily="34" charset="0"/>
              </a:rPr>
              <a:t>temizlik</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ve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dezenfeksiyon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işlemlerinin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sağlanması</a:t>
            </a:r>
            <a:r>
              <a:rPr lang="en-GB" sz="1800" b="0" i="0" u="none" strike="noStrike" dirty="0">
                <a:solidFill>
                  <a:srgbClr val="000000"/>
                </a:solidFill>
                <a:effectLst/>
                <a:latin typeface="Calibri" panose="020F0502020204030204" pitchFamily="34" charset="0"/>
              </a:rPr>
              <a:t>, </a:t>
            </a:r>
            <a:endParaRPr lang="en-GB" b="0" dirty="0">
              <a:effectLst/>
            </a:endParaRPr>
          </a:p>
          <a:p>
            <a:pPr marL="457200" rtl="0">
              <a:spcBef>
                <a:spcPts val="0"/>
              </a:spcBef>
              <a:spcAft>
                <a:spcPts val="0"/>
              </a:spcAft>
            </a:pPr>
            <a:r>
              <a:rPr lang="en-GB" sz="1800" b="0" i="0" u="none" strike="noStrike" dirty="0">
                <a:solidFill>
                  <a:srgbClr val="000000"/>
                </a:solidFill>
                <a:effectLst/>
                <a:latin typeface="Calibri" panose="020F0502020204030204" pitchFamily="34" charset="0"/>
              </a:rPr>
              <a:t>f) </a:t>
            </a:r>
            <a:r>
              <a:rPr lang="en-GB" sz="1800" b="0" i="0" u="none" strike="noStrike" dirty="0" err="1">
                <a:solidFill>
                  <a:srgbClr val="000000"/>
                </a:solidFill>
                <a:effectLst/>
                <a:latin typeface="Calibri" panose="020F0502020204030204" pitchFamily="34" charset="0"/>
              </a:rPr>
              <a:t>Solunum</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hijyeni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ve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öksürük</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hapşırık</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adabına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uyulması</a:t>
            </a:r>
            <a:r>
              <a:rPr lang="en-GB" sz="1800" b="0" i="0" u="none" strike="noStrike" dirty="0">
                <a:solidFill>
                  <a:srgbClr val="000000"/>
                </a:solidFill>
                <a:effectLst/>
                <a:latin typeface="Calibri" panose="020F0502020204030204" pitchFamily="34" charset="0"/>
              </a:rPr>
              <a:t>,   </a:t>
            </a:r>
            <a:endParaRPr lang="en-GB" b="0" dirty="0">
              <a:effectLst/>
            </a:endParaRPr>
          </a:p>
          <a:p>
            <a:pPr marL="0" indent="0">
              <a:buNone/>
            </a:pPr>
            <a:br>
              <a:rPr lang="en-GB" dirty="0"/>
            </a:br>
            <a:endParaRPr lang="en-GB" dirty="0"/>
          </a:p>
        </p:txBody>
      </p:sp>
    </p:spTree>
    <p:extLst>
      <p:ext uri="{BB962C8B-B14F-4D97-AF65-F5344CB8AC3E}">
        <p14:creationId xmlns:p14="http://schemas.microsoft.com/office/powerpoint/2010/main" val="100771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E4831B-A35E-46BD-B6FE-439258805768}"/>
              </a:ext>
            </a:extLst>
          </p:cNvPr>
          <p:cNvSpPr>
            <a:spLocks noGrp="1"/>
          </p:cNvSpPr>
          <p:nvPr>
            <p:ph type="title"/>
          </p:nvPr>
        </p:nvSpPr>
        <p:spPr/>
        <p:txBody>
          <a:bodyPr/>
          <a:lstStyle/>
          <a:p>
            <a:r>
              <a:rPr lang="tr-TR" dirty="0"/>
              <a:t>3 TEMEL ÖNLEM</a:t>
            </a:r>
            <a:endParaRPr lang="en-GB" dirty="0"/>
          </a:p>
        </p:txBody>
      </p:sp>
      <p:sp>
        <p:nvSpPr>
          <p:cNvPr id="3" name="İçerik Yer Tutucusu 2">
            <a:extLst>
              <a:ext uri="{FF2B5EF4-FFF2-40B4-BE49-F238E27FC236}">
                <a16:creationId xmlns:a16="http://schemas.microsoft.com/office/drawing/2014/main" id="{FDBB58F3-BC6C-4D11-9031-DAC9C00E7039}"/>
              </a:ext>
            </a:extLst>
          </p:cNvPr>
          <p:cNvSpPr>
            <a:spLocks noGrp="1"/>
          </p:cNvSpPr>
          <p:nvPr>
            <p:ph idx="1"/>
          </p:nvPr>
        </p:nvSpPr>
        <p:spPr/>
        <p:txBody>
          <a:bodyPr/>
          <a:lstStyle/>
          <a:p>
            <a:r>
              <a:rPr lang="tr-TR" dirty="0"/>
              <a:t>1- EL HİJYENİ ( SU-SABUN VE EL ANTİSEPTİĞİ İLE)</a:t>
            </a:r>
          </a:p>
          <a:p>
            <a:r>
              <a:rPr lang="tr-TR" dirty="0"/>
              <a:t>2-MASKE KULLANIMI</a:t>
            </a:r>
          </a:p>
          <a:p>
            <a:r>
              <a:rPr lang="tr-TR" dirty="0"/>
              <a:t>3.MESAFEYE DİKKAT EDİLMESİ</a:t>
            </a:r>
            <a:endParaRPr lang="en-GB" dirty="0"/>
          </a:p>
        </p:txBody>
      </p:sp>
    </p:spTree>
    <p:extLst>
      <p:ext uri="{BB962C8B-B14F-4D97-AF65-F5344CB8AC3E}">
        <p14:creationId xmlns:p14="http://schemas.microsoft.com/office/powerpoint/2010/main" val="87588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D3C55E-E10F-462B-97AE-26F72B76359C}"/>
              </a:ext>
            </a:extLst>
          </p:cNvPr>
          <p:cNvSpPr>
            <a:spLocks noGrp="1"/>
          </p:cNvSpPr>
          <p:nvPr>
            <p:ph type="title"/>
          </p:nvPr>
        </p:nvSpPr>
        <p:spPr/>
        <p:txBody>
          <a:bodyPr/>
          <a:lstStyle/>
          <a:p>
            <a:r>
              <a:rPr lang="tr-TR" dirty="0"/>
              <a:t>MASKEYİ NASIL TAKMALIYIZ?</a:t>
            </a:r>
            <a:endParaRPr lang="en-GB" dirty="0"/>
          </a:p>
        </p:txBody>
      </p:sp>
      <p:pic>
        <p:nvPicPr>
          <p:cNvPr id="8194" name="Picture 2">
            <a:extLst>
              <a:ext uri="{FF2B5EF4-FFF2-40B4-BE49-F238E27FC236}">
                <a16:creationId xmlns:a16="http://schemas.microsoft.com/office/drawing/2014/main" id="{C183C8CB-51F8-4DB2-A080-1925D14F90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8898" y="690734"/>
            <a:ext cx="524827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1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2B826-280B-4EDA-97DA-C85687AD8D71}"/>
              </a:ext>
            </a:extLst>
          </p:cNvPr>
          <p:cNvSpPr>
            <a:spLocks noGrp="1"/>
          </p:cNvSpPr>
          <p:nvPr>
            <p:ph type="title"/>
          </p:nvPr>
        </p:nvSpPr>
        <p:spPr/>
        <p:txBody>
          <a:bodyPr/>
          <a:lstStyle/>
          <a:p>
            <a:r>
              <a:rPr lang="tr-TR" dirty="0"/>
              <a:t>MASKEYİ NASIL ÇIKARMALIYIZ?</a:t>
            </a:r>
            <a:endParaRPr lang="en-GB" dirty="0"/>
          </a:p>
        </p:txBody>
      </p:sp>
      <p:pic>
        <p:nvPicPr>
          <p:cNvPr id="10242" name="Picture 2">
            <a:extLst>
              <a:ext uri="{FF2B5EF4-FFF2-40B4-BE49-F238E27FC236}">
                <a16:creationId xmlns:a16="http://schemas.microsoft.com/office/drawing/2014/main" id="{8A3F2AEE-D8D2-49C6-AF6D-8A978D512F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8100" y="1591840"/>
            <a:ext cx="6281738" cy="367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0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719EE-0275-49F9-8F67-48848F07CD11}"/>
              </a:ext>
            </a:extLst>
          </p:cNvPr>
          <p:cNvSpPr>
            <a:spLocks noGrp="1"/>
          </p:cNvSpPr>
          <p:nvPr>
            <p:ph type="title"/>
          </p:nvPr>
        </p:nvSpPr>
        <p:spPr/>
        <p:txBody>
          <a:bodyPr/>
          <a:lstStyle/>
          <a:p>
            <a:r>
              <a:rPr lang="tr-TR" dirty="0"/>
              <a:t>ELLERİMİZİ NASIL YIKAMALIYIZ?</a:t>
            </a:r>
            <a:endParaRPr lang="en-GB" dirty="0"/>
          </a:p>
        </p:txBody>
      </p:sp>
      <p:pic>
        <p:nvPicPr>
          <p:cNvPr id="11266" name="Picture 2">
            <a:extLst>
              <a:ext uri="{FF2B5EF4-FFF2-40B4-BE49-F238E27FC236}">
                <a16:creationId xmlns:a16="http://schemas.microsoft.com/office/drawing/2014/main" id="{D2EFCFA1-0D2E-4782-B630-C26A498035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2671" y="803275"/>
            <a:ext cx="5416061"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9811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{C0285C2F-0F3B-4A07-8B1D-209D94CECF69}tf16401371</Template>
  <TotalTime>131</TotalTime>
  <Words>2758</Words>
  <Application>Microsoft Office PowerPoint</Application>
  <PresentationFormat>Geniş ekran</PresentationFormat>
  <Paragraphs>496</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Calibri Light</vt:lpstr>
      <vt:lpstr>Rockwell</vt:lpstr>
      <vt:lpstr>Times New Roman</vt:lpstr>
      <vt:lpstr>Wingdings</vt:lpstr>
      <vt:lpstr>Atlas</vt:lpstr>
      <vt:lpstr>«OKULUM TEMİZ» Kısa tanıtım</vt:lpstr>
      <vt:lpstr>PANDEMİDE EĞİTİM</vt:lpstr>
      <vt:lpstr>SİSTEMİN MADDELERİ</vt:lpstr>
      <vt:lpstr>OLUŞTURULAN DOKÜMANLAR</vt:lpstr>
      <vt:lpstr>SEKÖ NEDİR?</vt:lpstr>
      <vt:lpstr>3 TEMEL ÖNLEM</vt:lpstr>
      <vt:lpstr>MASKEYİ NASIL TAKMALIYIZ?</vt:lpstr>
      <vt:lpstr>MASKEYİ NASIL ÇIKARMALIYIZ?</vt:lpstr>
      <vt:lpstr>ELLERİMİZİ NASIL YIKAMALIYIZ?</vt:lpstr>
      <vt:lpstr>PowerPoint Sunusu</vt:lpstr>
      <vt:lpstr>KONTROL ÖNLEMLERİ HİYERARŞİSİ</vt:lpstr>
      <vt:lpstr>Okulum Temiz çerçevesinde öğretmen, öğrenci, personel tarafından alınan temel eğitim konuları</vt:lpstr>
      <vt:lpstr>ZİYARETÇİ/ TEDARİKÇİ BİLGİLENDİRME</vt:lpstr>
      <vt:lpstr>VELİ BİLGİLENDİRME</vt:lpstr>
      <vt:lpstr>BBÖ NEDİR?</vt:lpstr>
      <vt:lpstr>BBÖ PLANI</vt:lpstr>
      <vt:lpstr>ADİP  ACİL DURUM İLETİŞİM PLANLAMASI</vt:lpstr>
      <vt:lpstr>HİJYEN, ENFEKSİYON ÖNLEME VE KONTROL EYLEM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OKULUM TEMİZ</dc:title>
  <dc:creator>Sibel Koçak</dc:creator>
  <cp:lastModifiedBy>Sibel Koçak</cp:lastModifiedBy>
  <cp:revision>14</cp:revision>
  <dcterms:created xsi:type="dcterms:W3CDTF">2020-12-02T18:35:02Z</dcterms:created>
  <dcterms:modified xsi:type="dcterms:W3CDTF">2020-12-02T20:46:04Z</dcterms:modified>
</cp:coreProperties>
</file>